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23"/>
  </p:notesMasterIdLst>
  <p:handoutMasterIdLst>
    <p:handoutMasterId r:id="rId24"/>
  </p:handoutMasterIdLst>
  <p:sldIdLst>
    <p:sldId id="256" r:id="rId5"/>
    <p:sldId id="292" r:id="rId6"/>
    <p:sldId id="266" r:id="rId7"/>
    <p:sldId id="295" r:id="rId8"/>
    <p:sldId id="293" r:id="rId9"/>
    <p:sldId id="287" r:id="rId10"/>
    <p:sldId id="299" r:id="rId11"/>
    <p:sldId id="300" r:id="rId12"/>
    <p:sldId id="268" r:id="rId13"/>
    <p:sldId id="285" r:id="rId14"/>
    <p:sldId id="296" r:id="rId15"/>
    <p:sldId id="301" r:id="rId16"/>
    <p:sldId id="303" r:id="rId17"/>
    <p:sldId id="302" r:id="rId18"/>
    <p:sldId id="305" r:id="rId19"/>
    <p:sldId id="306" r:id="rId20"/>
    <p:sldId id="307" r:id="rId21"/>
    <p:sldId id="29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200B3-18CA-46CB-9050-0E3086F384D5}" v="164" dt="2025-12-29T22:21:30.870"/>
    <p1510:client id="{5FF5737C-437B-4FE7-9E3F-57FFD3F28A0E}" v="12" dt="2025-12-29T05:23:08.896"/>
    <p1510:client id="{675B69D6-955E-453B-9C55-D0BE84CD84C0}" v="78" dt="2025-12-29T07:17:59.974"/>
    <p1510:client id="{6E04320F-D843-4271-A049-96F37EB23799}" v="269" dt="2025-12-29T10:27:40.800"/>
    <p1510:client id="{A238E8F9-8C7F-4AC5-B230-5FFDEF36261D}" v="2800" dt="2025-12-29T21:02:02.527"/>
    <p1510:client id="{AA1463D5-0E28-4BC0-97D6-ED7D54061C47}" v="17" dt="2025-12-29T21:00:31.427"/>
    <p1510:client id="{B36E967C-CADE-51A8-F0B8-63EB079F52B7}" v="62" dt="2025-12-28T21:57:04.636"/>
    <p1510:client id="{F0D40070-FF80-4BDB-A062-F05FD3A1076C}" v="167" dt="2025-12-28T22:29:37.967"/>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12/30/2025</a:t>
            </a:fld>
            <a:endParaRPr lang="en-US"/>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12/30/2025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18</a:t>
            </a:fld>
            <a:endParaRPr lang="en-US"/>
          </a:p>
        </p:txBody>
      </p:sp>
    </p:spTree>
    <p:extLst>
      <p:ext uri="{BB962C8B-B14F-4D97-AF65-F5344CB8AC3E}">
        <p14:creationId xmlns:p14="http://schemas.microsoft.com/office/powerpoint/2010/main" val="119346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a:p>
        </p:txBody>
      </p:sp>
    </p:spTree>
    <p:extLst>
      <p:ext uri="{BB962C8B-B14F-4D97-AF65-F5344CB8AC3E}">
        <p14:creationId xmlns:p14="http://schemas.microsoft.com/office/powerpoint/2010/main" val="3946574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a:p>
        </p:txBody>
      </p:sp>
    </p:spTree>
    <p:extLst>
      <p:ext uri="{BB962C8B-B14F-4D97-AF65-F5344CB8AC3E}">
        <p14:creationId xmlns:p14="http://schemas.microsoft.com/office/powerpoint/2010/main" val="990704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a:p>
        </p:txBody>
      </p:sp>
    </p:spTree>
    <p:extLst>
      <p:ext uri="{BB962C8B-B14F-4D97-AF65-F5344CB8AC3E}">
        <p14:creationId xmlns:p14="http://schemas.microsoft.com/office/powerpoint/2010/main" val="1174803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a:p>
        </p:txBody>
      </p:sp>
    </p:spTree>
    <p:extLst>
      <p:ext uri="{BB962C8B-B14F-4D97-AF65-F5344CB8AC3E}">
        <p14:creationId xmlns:p14="http://schemas.microsoft.com/office/powerpoint/2010/main" val="35096703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a:p>
        </p:txBody>
      </p:sp>
    </p:spTree>
    <p:extLst>
      <p:ext uri="{BB962C8B-B14F-4D97-AF65-F5344CB8AC3E}">
        <p14:creationId xmlns:p14="http://schemas.microsoft.com/office/powerpoint/2010/main" val="37343197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a:p>
        </p:txBody>
      </p:sp>
    </p:spTree>
    <p:extLst>
      <p:ext uri="{BB962C8B-B14F-4D97-AF65-F5344CB8AC3E}">
        <p14:creationId xmlns:p14="http://schemas.microsoft.com/office/powerpoint/2010/main" val="1806707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9709561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20XX</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9488591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62630456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a:t>Click to add picture</a:t>
            </a:r>
          </a:p>
        </p:txBody>
      </p:sp>
    </p:spTree>
    <p:extLst>
      <p:ext uri="{BB962C8B-B14F-4D97-AF65-F5344CB8AC3E}">
        <p14:creationId xmlns:p14="http://schemas.microsoft.com/office/powerpoint/2010/main" val="2186295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endParaRPr lang="en-US"/>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823594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hasCustomPrompt="1"/>
          </p:nvPr>
        </p:nvSpPr>
        <p:spPr>
          <a:xfrm>
            <a:off x="449580" y="4423702"/>
            <a:ext cx="11292839" cy="1550378"/>
          </a:xfrm>
        </p:spPr>
        <p:txBody>
          <a:bodyPr>
            <a:noAutofit/>
          </a:bodyPr>
          <a:lstStyle>
            <a:lvl1pPr algn="ctr">
              <a:defRPr/>
            </a:lvl1pPr>
          </a:lstStyle>
          <a:p>
            <a:r>
              <a:rPr lang="en-US"/>
              <a:t>Click to add title</a:t>
            </a:r>
          </a:p>
        </p:txBody>
      </p:sp>
      <p:sp>
        <p:nvSpPr>
          <p:cNvPr id="3" name="Picture Placeholder 2">
            <a:extLst>
              <a:ext uri="{FF2B5EF4-FFF2-40B4-BE49-F238E27FC236}">
                <a16:creationId xmlns:a16="http://schemas.microsoft.com/office/drawing/2014/main" id="{D528BC27-38F1-47F3-EC35-7DD8B88A7533}"/>
              </a:ext>
            </a:extLst>
          </p:cNvPr>
          <p:cNvSpPr>
            <a:spLocks noGrp="1"/>
          </p:cNvSpPr>
          <p:nvPr>
            <p:ph type="pic" sz="quarter" idx="13" hasCustomPrompt="1"/>
          </p:nvPr>
        </p:nvSpPr>
        <p:spPr>
          <a:xfrm>
            <a:off x="449580" y="705104"/>
            <a:ext cx="11292840" cy="3643376"/>
          </a:xfrm>
          <a:custGeom>
            <a:avLst/>
            <a:gdLst>
              <a:gd name="connsiteX0" fmla="*/ 7593576 w 11292840"/>
              <a:gd name="connsiteY0" fmla="*/ 0 h 3643376"/>
              <a:gd name="connsiteX1" fmla="*/ 11292840 w 11292840"/>
              <a:gd name="connsiteY1" fmla="*/ 0 h 3643376"/>
              <a:gd name="connsiteX2" fmla="*/ 11292840 w 11292840"/>
              <a:gd name="connsiteY2" fmla="*/ 3643376 h 3643376"/>
              <a:gd name="connsiteX3" fmla="*/ 7593576 w 11292840"/>
              <a:gd name="connsiteY3" fmla="*/ 3643376 h 3643376"/>
              <a:gd name="connsiteX4" fmla="*/ 0 w 11292840"/>
              <a:gd name="connsiteY4" fmla="*/ 0 h 3643376"/>
              <a:gd name="connsiteX5" fmla="*/ 7489667 w 11292840"/>
              <a:gd name="connsiteY5" fmla="*/ 0 h 3643376"/>
              <a:gd name="connsiteX6" fmla="*/ 7489667 w 11292840"/>
              <a:gd name="connsiteY6" fmla="*/ 3643376 h 3643376"/>
              <a:gd name="connsiteX7" fmla="*/ 0 w 11292840"/>
              <a:gd name="connsiteY7" fmla="*/ 3643376 h 36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92840" h="3643376">
                <a:moveTo>
                  <a:pt x="7593576" y="0"/>
                </a:moveTo>
                <a:lnTo>
                  <a:pt x="11292840" y="0"/>
                </a:lnTo>
                <a:lnTo>
                  <a:pt x="11292840" y="3643376"/>
                </a:lnTo>
                <a:lnTo>
                  <a:pt x="7593576" y="3643376"/>
                </a:lnTo>
                <a:close/>
                <a:moveTo>
                  <a:pt x="0" y="0"/>
                </a:moveTo>
                <a:lnTo>
                  <a:pt x="7489667" y="0"/>
                </a:lnTo>
                <a:lnTo>
                  <a:pt x="7489667" y="3643376"/>
                </a:lnTo>
                <a:lnTo>
                  <a:pt x="0" y="3643376"/>
                </a:lnTo>
                <a:close/>
              </a:path>
            </a:pathLst>
          </a:custGeom>
          <a:solidFill>
            <a:schemeClr val="accent2"/>
          </a:solidFill>
        </p:spPr>
        <p:txBody>
          <a:bodyPr wrap="square" anchor="t">
            <a:noAutofit/>
          </a:bodyPr>
          <a:lstStyle>
            <a:lvl1pPr marL="0" indent="0" algn="ctr">
              <a:buNone/>
              <a:defRPr/>
            </a:lvl1pPr>
          </a:lstStyle>
          <a:p>
            <a:pPr marL="0" marR="0" lvl="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add picture</a:t>
            </a:r>
          </a:p>
          <a:p>
            <a:endParaRPr lang="en-US"/>
          </a:p>
        </p:txBody>
      </p:sp>
    </p:spTree>
    <p:extLst>
      <p:ext uri="{BB962C8B-B14F-4D97-AF65-F5344CB8AC3E}">
        <p14:creationId xmlns:p14="http://schemas.microsoft.com/office/powerpoint/2010/main" val="4768087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endParaRPr lang="en-US"/>
          </a:p>
        </p:txBody>
      </p:sp>
    </p:spTree>
    <p:extLst>
      <p:ext uri="{BB962C8B-B14F-4D97-AF65-F5344CB8AC3E}">
        <p14:creationId xmlns:p14="http://schemas.microsoft.com/office/powerpoint/2010/main" val="40408807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ntroduction bottom">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hasCustomPrompt="1"/>
          </p:nvPr>
        </p:nvSpPr>
        <p:spPr>
          <a:xfrm>
            <a:off x="457200" y="2878091"/>
            <a:ext cx="3729789" cy="3440485"/>
          </a:xfrm>
        </p:spPr>
        <p:txBody>
          <a:bodyPr tIns="182880" bIns="182880" anchor="ctr" anchorCtr="0">
            <a:noAutofit/>
          </a:bodyPr>
          <a:lstStyle/>
          <a:p>
            <a:r>
              <a:rPr lang="en-US"/>
              <a:t>Click to add title</a:t>
            </a:r>
            <a:endParaRPr lang="en-US">
              <a:solidFill>
                <a:schemeClr val="tx2"/>
              </a:solidFill>
            </a:endParaRPr>
          </a:p>
        </p:txBody>
      </p:sp>
      <p:sp>
        <p:nvSpPr>
          <p:cNvPr id="3" name="Picture Placeholder 2">
            <a:extLst>
              <a:ext uri="{FF2B5EF4-FFF2-40B4-BE49-F238E27FC236}">
                <a16:creationId xmlns:a16="http://schemas.microsoft.com/office/drawing/2014/main" id="{130F1D2B-CBE7-6279-2158-7A9F3B5D5C61}"/>
              </a:ext>
            </a:extLst>
          </p:cNvPr>
          <p:cNvSpPr>
            <a:spLocks noGrp="1"/>
          </p:cNvSpPr>
          <p:nvPr>
            <p:ph type="pic" sz="quarter" idx="19" hasCustomPrompt="1"/>
          </p:nvPr>
        </p:nvSpPr>
        <p:spPr>
          <a:xfrm>
            <a:off x="457200" y="670560"/>
            <a:ext cx="11267440" cy="2139696"/>
          </a:xfrm>
          <a:custGeom>
            <a:avLst/>
            <a:gdLst>
              <a:gd name="connsiteX0" fmla="*/ 3783068 w 11267440"/>
              <a:gd name="connsiteY0" fmla="*/ 0 h 2139696"/>
              <a:gd name="connsiteX1" fmla="*/ 11267440 w 11267440"/>
              <a:gd name="connsiteY1" fmla="*/ 0 h 2139696"/>
              <a:gd name="connsiteX2" fmla="*/ 11267440 w 11267440"/>
              <a:gd name="connsiteY2" fmla="*/ 2139696 h 2139696"/>
              <a:gd name="connsiteX3" fmla="*/ 3783068 w 11267440"/>
              <a:gd name="connsiteY3" fmla="*/ 2139696 h 2139696"/>
              <a:gd name="connsiteX4" fmla="*/ 0 w 11267440"/>
              <a:gd name="connsiteY4" fmla="*/ 0 h 2139696"/>
              <a:gd name="connsiteX5" fmla="*/ 3677799 w 11267440"/>
              <a:gd name="connsiteY5" fmla="*/ 0 h 2139696"/>
              <a:gd name="connsiteX6" fmla="*/ 3677799 w 11267440"/>
              <a:gd name="connsiteY6" fmla="*/ 2139696 h 2139696"/>
              <a:gd name="connsiteX7" fmla="*/ 0 w 11267440"/>
              <a:gd name="connsiteY7" fmla="*/ 2139696 h 2139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40" h="2139696">
                <a:moveTo>
                  <a:pt x="3783068" y="0"/>
                </a:moveTo>
                <a:lnTo>
                  <a:pt x="11267440" y="0"/>
                </a:lnTo>
                <a:lnTo>
                  <a:pt x="11267440" y="2139696"/>
                </a:lnTo>
                <a:lnTo>
                  <a:pt x="3783068" y="2139696"/>
                </a:lnTo>
                <a:close/>
                <a:moveTo>
                  <a:pt x="0" y="0"/>
                </a:moveTo>
                <a:lnTo>
                  <a:pt x="3677799" y="0"/>
                </a:lnTo>
                <a:lnTo>
                  <a:pt x="3677799" y="2139696"/>
                </a:lnTo>
                <a:lnTo>
                  <a:pt x="0" y="2139696"/>
                </a:lnTo>
                <a:close/>
              </a:path>
            </a:pathLst>
          </a:custGeom>
          <a:solidFill>
            <a:schemeClr val="accent2"/>
          </a:solidFill>
        </p:spPr>
        <p:txBody>
          <a:bodyPr wrap="square" anchor="t" anchorCtr="0">
            <a:noAutofit/>
          </a:bodyPr>
          <a:lstStyle>
            <a:lvl1pPr marL="0" indent="0" algn="ctr">
              <a:buNone/>
              <a:defRPr/>
            </a:lvl1pPr>
          </a:lstStyle>
          <a:p>
            <a:r>
              <a:rPr lang="en-US"/>
              <a:t>Click to add picture</a:t>
            </a:r>
          </a:p>
        </p:txBody>
      </p:sp>
      <p:sp>
        <p:nvSpPr>
          <p:cNvPr id="7" name="Content Placeholder 5">
            <a:extLst>
              <a:ext uri="{FF2B5EF4-FFF2-40B4-BE49-F238E27FC236}">
                <a16:creationId xmlns:a16="http://schemas.microsoft.com/office/drawing/2014/main" id="{135EE74D-5A60-B83C-5C2D-7B6FEA778FCB}"/>
              </a:ext>
            </a:extLst>
          </p:cNvPr>
          <p:cNvSpPr>
            <a:spLocks noGrp="1"/>
          </p:cNvSpPr>
          <p:nvPr>
            <p:ph sz="quarter" idx="4" hasCustomPrompt="1"/>
          </p:nvPr>
        </p:nvSpPr>
        <p:spPr>
          <a:xfrm>
            <a:off x="4305827" y="2878091"/>
            <a:ext cx="7418813" cy="3440485"/>
          </a:xfrm>
        </p:spPr>
        <p:txBody>
          <a:bodyPr anchor="ctr" anchorCtr="0">
            <a:normAutofit/>
          </a:bodyPr>
          <a:lstStyle>
            <a:lvl1pPr marL="283464" indent="-283464">
              <a:buFont typeface="Arial" panose="020B0604020202020204" pitchFamily="34" charset="0"/>
              <a:buChar char="•"/>
              <a:defRPr/>
            </a:lvl1pPr>
            <a:lvl2pPr marL="283464" indent="-283464">
              <a:buFont typeface="Arial" panose="020B0604020202020204" pitchFamily="34" charset="0"/>
              <a:buChar char="•"/>
              <a:defRPr/>
            </a:lvl2pPr>
            <a:lvl3pPr marL="283464" indent="-283464">
              <a:buFont typeface="Arial" panose="020B0604020202020204" pitchFamily="34" charset="0"/>
              <a:buChar char="•"/>
              <a:defRPr/>
            </a:lvl3pPr>
            <a:lvl4pPr marL="283464" indent="-283464">
              <a:buFont typeface="Arial" panose="020B0604020202020204" pitchFamily="34" charset="0"/>
              <a:buChar char="•"/>
              <a:defRPr/>
            </a:lvl4pPr>
            <a:lvl5pPr marL="283464" indent="-283464">
              <a:buFont typeface="Arial" panose="020B0604020202020204" pitchFamily="34" charset="0"/>
              <a:buChar char="•"/>
              <a:defRPr/>
            </a:lvl5pPr>
          </a:lstStyle>
          <a:p>
            <a:pPr lvl="0"/>
            <a:r>
              <a:rPr lang="en-US"/>
              <a:t>Click to add text </a:t>
            </a:r>
          </a:p>
          <a:p>
            <a:pPr lvl="1"/>
            <a:r>
              <a:rPr lang="en-US"/>
              <a:t>Second level</a:t>
            </a:r>
          </a:p>
          <a:p>
            <a:pPr lvl="2"/>
            <a:r>
              <a:rPr lang="en-US"/>
              <a:t>Third level</a:t>
            </a:r>
          </a:p>
          <a:p>
            <a:pPr lvl="3"/>
            <a:r>
              <a:rPr lang="en-US"/>
              <a:t>Fourth level</a:t>
            </a:r>
          </a:p>
          <a:p>
            <a:pPr lvl="4"/>
            <a:r>
              <a:rPr lang="en-US"/>
              <a:t>Fifth level</a:t>
            </a:r>
          </a:p>
        </p:txBody>
      </p:sp>
      <p:sp>
        <p:nvSpPr>
          <p:cNvPr id="10" name="Footer Placeholder 9">
            <a:extLst>
              <a:ext uri="{FF2B5EF4-FFF2-40B4-BE49-F238E27FC236}">
                <a16:creationId xmlns:a16="http://schemas.microsoft.com/office/drawing/2014/main" id="{2BCF1FAD-0BAD-2574-3352-B152DF76C150}"/>
              </a:ext>
            </a:extLst>
          </p:cNvPr>
          <p:cNvSpPr>
            <a:spLocks noGrp="1"/>
          </p:cNvSpPr>
          <p:nvPr>
            <p:ph type="ftr" sz="quarter" idx="17"/>
          </p:nvPr>
        </p:nvSpPr>
        <p:spPr/>
        <p:txBody>
          <a:bodyPr/>
          <a:lstStyle/>
          <a:p>
            <a:endParaRPr lang="en-US"/>
          </a:p>
        </p:txBody>
      </p:sp>
      <p:sp>
        <p:nvSpPr>
          <p:cNvPr id="9" name="Date Placeholder 8">
            <a:extLst>
              <a:ext uri="{FF2B5EF4-FFF2-40B4-BE49-F238E27FC236}">
                <a16:creationId xmlns:a16="http://schemas.microsoft.com/office/drawing/2014/main" id="{EC328E41-645E-D257-FFF3-93344A8E4FA5}"/>
              </a:ext>
            </a:extLst>
          </p:cNvPr>
          <p:cNvSpPr>
            <a:spLocks noGrp="1"/>
          </p:cNvSpPr>
          <p:nvPr>
            <p:ph type="dt" sz="half" idx="16"/>
          </p:nvPr>
        </p:nvSpPr>
        <p:spPr/>
        <p:txBody>
          <a:bodyPr/>
          <a:lstStyle/>
          <a:p>
            <a:r>
              <a:rPr lang="en-US"/>
              <a:t>20XX</a:t>
            </a:r>
          </a:p>
        </p:txBody>
      </p:sp>
      <p:sp>
        <p:nvSpPr>
          <p:cNvPr id="14" name="Slide Number Placeholder 13">
            <a:extLst>
              <a:ext uri="{FF2B5EF4-FFF2-40B4-BE49-F238E27FC236}">
                <a16:creationId xmlns:a16="http://schemas.microsoft.com/office/drawing/2014/main" id="{DEF9E45A-6561-C074-14CE-B3B63476D221}"/>
              </a:ext>
            </a:extLst>
          </p:cNvPr>
          <p:cNvSpPr>
            <a:spLocks noGrp="1"/>
          </p:cNvSpPr>
          <p:nvPr>
            <p:ph type="sldNum" sz="quarter" idx="18"/>
          </p:nvPr>
        </p:nvSpPr>
        <p:spPr>
          <a:xfrm>
            <a:off x="10672130" y="6423914"/>
            <a:ext cx="1052510"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94703606"/>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641497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a:p>
        </p:txBody>
      </p:sp>
      <p:sp>
        <p:nvSpPr>
          <p:cNvPr id="5" name="Date Placeholder 4"/>
          <p:cNvSpPr>
            <a:spLocks noGrp="1"/>
          </p:cNvSpPr>
          <p:nvPr>
            <p:ph type="dt" sz="half" idx="10"/>
          </p:nvPr>
        </p:nvSpPr>
        <p:spPr/>
        <p:txBody>
          <a:bodyPr/>
          <a:lstStyle/>
          <a:p>
            <a:r>
              <a:rPr lang="en-US"/>
              <a:t>20XX</a:t>
            </a:r>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220879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endParaRPr lang="en-US"/>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endParaRPr lang="en-US"/>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939251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95216222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447040" y="725444"/>
            <a:ext cx="11277600" cy="1044253"/>
          </a:xfrm>
        </p:spPr>
        <p:txBody>
          <a:bodyPr anchor="b" anchorCtr="0">
            <a:noAutofit/>
          </a:bodyPr>
          <a:lstStyle/>
          <a:p>
            <a:r>
              <a:rPr lang="en-US"/>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457200" y="2245360"/>
            <a:ext cx="3342640" cy="3992880"/>
          </a:xfrm>
        </p:spPr>
        <p:txBody>
          <a:bodyPr anchor="t"/>
          <a:lstStyle>
            <a:lvl1pPr marL="0" indent="0">
              <a:buNone/>
              <a:defRPr/>
            </a:lvl1pPr>
            <a:lvl2pPr marL="324000" indent="0">
              <a:buNone/>
              <a:defRPr/>
            </a:lvl2pPr>
            <a:lvl3pPr marL="630000" indent="0">
              <a:buNone/>
              <a:defRPr/>
            </a:lvl3pPr>
            <a:lvl4pPr marL="1008000" indent="0">
              <a:buNone/>
              <a:defRPr/>
            </a:lvl4pPr>
            <a:lvl5pPr marL="13680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236720" y="2236109"/>
            <a:ext cx="7498080" cy="4002131"/>
          </a:xfrm>
        </p:spPr>
        <p:txBody>
          <a:bodyPr/>
          <a:lstStyle/>
          <a:p>
            <a:endParaRPr lang="en-US"/>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a:t>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a:xfrm>
            <a:off x="10682290" y="6423914"/>
            <a:ext cx="1052510" cy="365125"/>
          </a:xfrm>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76188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a:t>Click to add title</a:t>
            </a:r>
          </a:p>
        </p:txBody>
      </p:sp>
      <p:sp>
        <p:nvSpPr>
          <p:cNvPr id="4" name="Content Placeholder 3"/>
          <p:cNvSpPr>
            <a:spLocks noGrp="1"/>
          </p:cNvSpPr>
          <p:nvPr>
            <p:ph sz="half" idx="2" hasCustomPrompt="1"/>
          </p:nvPr>
        </p:nvSpPr>
        <p:spPr>
          <a:xfrm>
            <a:off x="457200" y="2318490"/>
            <a:ext cx="737108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9" name="Content Placeholder 3">
            <a:extLst>
              <a:ext uri="{FF2B5EF4-FFF2-40B4-BE49-F238E27FC236}">
                <a16:creationId xmlns:a16="http://schemas.microsoft.com/office/drawing/2014/main" id="{8E6EDC6B-B9AA-A4D9-A782-C38A0F84F63F}"/>
              </a:ext>
            </a:extLst>
          </p:cNvPr>
          <p:cNvSpPr>
            <a:spLocks noGrp="1"/>
          </p:cNvSpPr>
          <p:nvPr>
            <p:ph sz="half" idx="13" hasCustomPrompt="1"/>
          </p:nvPr>
        </p:nvSpPr>
        <p:spPr>
          <a:xfrm>
            <a:off x="7993378" y="2318490"/>
            <a:ext cx="3731262" cy="3633047"/>
          </a:xfrm>
        </p:spPr>
        <p:txBody>
          <a:bodyPr anchor="t">
            <a:normAutofit/>
          </a:bodyPr>
          <a:lstStyle>
            <a:lvl1pPr marL="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a:p>
        </p:txBody>
      </p:sp>
      <p:sp>
        <p:nvSpPr>
          <p:cNvPr id="5" name="Date Placeholder 4"/>
          <p:cNvSpPr>
            <a:spLocks noGrp="1"/>
          </p:cNvSpPr>
          <p:nvPr>
            <p:ph type="dt" sz="half" idx="10"/>
          </p:nvPr>
        </p:nvSpPr>
        <p:spPr/>
        <p:txBody>
          <a:bodyPr/>
          <a:lstStyle/>
          <a:p>
            <a:r>
              <a:rPr lang="en-US"/>
              <a:t>20XX</a:t>
            </a:r>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780133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457199" y="705124"/>
            <a:ext cx="11272649" cy="1062716"/>
          </a:xfrm>
        </p:spPr>
        <p:txBody>
          <a:bodyPr anchor="b" anchorCtr="0">
            <a:noAutofit/>
          </a:bodyPr>
          <a:lstStyle/>
          <a:p>
            <a:r>
              <a:rPr lang="en-US"/>
              <a:t>Click to edit Master title style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457201" y="2234979"/>
            <a:ext cx="11272648" cy="3969606"/>
          </a:xfrm>
        </p:spPr>
        <p:txBody>
          <a:bodyPr/>
          <a:lstStyle/>
          <a:p>
            <a:endParaRPr lang="en-US"/>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a:xfrm>
            <a:off x="10558300" y="6423914"/>
            <a:ext cx="1171548" cy="365125"/>
          </a:xfrm>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022897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endParaRPr lang="en-US" noProof="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a:t>Click to add text </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a:p>
        </p:txBody>
      </p:sp>
    </p:spTree>
    <p:extLst>
      <p:ext uri="{BB962C8B-B14F-4D97-AF65-F5344CB8AC3E}">
        <p14:creationId xmlns:p14="http://schemas.microsoft.com/office/powerpoint/2010/main" val="3356847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5620489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20XX</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7124459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20XX</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3566762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20XX</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701270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96369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4822553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3300448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B1561DF-26A0-6739-95BB-64CDC4C2C6C7}"/>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053579F-32D7-9FD1-DC84-FA7E491BF51E}"/>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DA544AA-CD43-1627-B3BA-3D86AE3F66BA}"/>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B9861A-053E-6F37-B96F-66C27B486406}"/>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41671247"/>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 id="2147483822" r:id="rId23"/>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b="1">
                <a:ea typeface="+mj-lt"/>
                <a:cs typeface="+mj-lt"/>
              </a:rPr>
              <a:t>Postpartum Depression (PPD) Prediction System</a:t>
            </a:r>
            <a:br>
              <a:rPr lang="en-US" b="1">
                <a:ea typeface="+mj-lt"/>
                <a:cs typeface="+mj-lt"/>
              </a:rPr>
            </a:br>
            <a:r>
              <a:rPr lang="en-US" b="1">
                <a:ea typeface="+mj-lt"/>
                <a:cs typeface="+mj-lt"/>
              </a:rPr>
              <a:t> </a:t>
            </a:r>
            <a:r>
              <a:rPr lang="en-US" i="1">
                <a:ea typeface="+mj-lt"/>
                <a:cs typeface="+mj-lt"/>
              </a:rPr>
              <a:t>(AI-Powered Risk Assessment &amp; Conversational Screening)</a:t>
            </a:r>
            <a:endParaRPr lang="en-US">
              <a:ea typeface="+mj-lt"/>
              <a:cs typeface="+mj-lt"/>
            </a:endParaRPr>
          </a:p>
          <a:p>
            <a:endParaRPr lang="en-US"/>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a:xfrm>
            <a:off x="448055" y="3090316"/>
            <a:ext cx="11274551" cy="3287971"/>
          </a:xfrm>
        </p:spPr>
      </p:pic>
      <p:sp>
        <p:nvSpPr>
          <p:cNvPr id="3" name="Title 12">
            <a:extLst>
              <a:ext uri="{FF2B5EF4-FFF2-40B4-BE49-F238E27FC236}">
                <a16:creationId xmlns:a16="http://schemas.microsoft.com/office/drawing/2014/main" id="{8E79DA1C-6F1D-5794-E103-59755BABEB40}"/>
              </a:ext>
            </a:extLst>
          </p:cNvPr>
          <p:cNvSpPr txBox="1">
            <a:spLocks/>
          </p:cNvSpPr>
          <p:nvPr/>
        </p:nvSpPr>
        <p:spPr>
          <a:xfrm>
            <a:off x="448020" y="4284826"/>
            <a:ext cx="6182298" cy="2100851"/>
          </a:xfrm>
          <a:prstGeom prst="rect">
            <a:avLst/>
          </a:prstGeom>
        </p:spPr>
        <p:txBody>
          <a:bodyPr vert="horz" lIns="91440" tIns="45720" rIns="91440" bIns="45720" rtlCol="0" anchor="b">
            <a:noAutofit/>
          </a:bodyPr>
          <a:lst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i="1">
                <a:solidFill>
                  <a:schemeClr val="accent1"/>
                </a:solidFill>
              </a:rPr>
              <a:t>CREATED BY</a:t>
            </a:r>
            <a:br>
              <a:rPr lang="en-US" i="1"/>
            </a:br>
            <a:r>
              <a:rPr lang="en-US" i="1">
                <a:solidFill>
                  <a:schemeClr val="accent1"/>
                </a:solidFill>
              </a:rPr>
              <a:t>NATALIA GORDON &amp; GOLDA </a:t>
            </a:r>
            <a:r>
              <a:rPr lang="en-US" i="1" err="1">
                <a:solidFill>
                  <a:schemeClr val="accent1"/>
                </a:solidFill>
              </a:rPr>
              <a:t>Krishtalev</a:t>
            </a:r>
            <a:endParaRPr lang="en-US">
              <a:solidFill>
                <a:schemeClr val="accent1"/>
              </a:solidFill>
            </a:endParaRPr>
          </a:p>
        </p:txBody>
      </p:sp>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2D7F0B11-5AF3-1D12-4201-C1E09DF7D70D}"/>
              </a:ext>
            </a:extLst>
          </p:cNvPr>
          <p:cNvSpPr>
            <a:spLocks noGrp="1"/>
          </p:cNvSpPr>
          <p:nvPr>
            <p:ph type="title"/>
          </p:nvPr>
        </p:nvSpPr>
        <p:spPr>
          <a:xfrm>
            <a:off x="386691" y="1647382"/>
            <a:ext cx="5313137" cy="1062716"/>
          </a:xfrm>
        </p:spPr>
        <p:txBody>
          <a:bodyPr/>
          <a:lstStyle/>
          <a:p>
            <a:r>
              <a:rPr lang="en-US">
                <a:solidFill>
                  <a:srgbClr val="465359"/>
                </a:solidFill>
                <a:ea typeface="+mj-lt"/>
                <a:cs typeface="+mj-lt"/>
              </a:rPr>
              <a:t>System</a:t>
            </a:r>
            <a:br>
              <a:rPr lang="en-US">
                <a:solidFill>
                  <a:srgbClr val="465359"/>
                </a:solidFill>
                <a:ea typeface="+mj-lt"/>
                <a:cs typeface="+mj-lt"/>
              </a:rPr>
            </a:br>
            <a:r>
              <a:rPr lang="en-US">
                <a:solidFill>
                  <a:srgbClr val="465359"/>
                </a:solidFill>
                <a:ea typeface="+mj-lt"/>
                <a:cs typeface="+mj-lt"/>
              </a:rPr>
              <a:t>Architecture</a:t>
            </a:r>
            <a:endParaRPr lang="en-US">
              <a:solidFill>
                <a:srgbClr val="465359"/>
              </a:solidFill>
            </a:endParaRPr>
          </a:p>
        </p:txBody>
      </p:sp>
      <p:pic>
        <p:nvPicPr>
          <p:cNvPr id="5" name="Picture 4" descr="A diagram of a data processing process&#10;&#10;AI-generated content may be incorrect.">
            <a:extLst>
              <a:ext uri="{FF2B5EF4-FFF2-40B4-BE49-F238E27FC236}">
                <a16:creationId xmlns:a16="http://schemas.microsoft.com/office/drawing/2014/main" id="{147A77D6-D887-EE0B-9D07-86A06C31A8EE}"/>
              </a:ext>
            </a:extLst>
          </p:cNvPr>
          <p:cNvPicPr>
            <a:picLocks noChangeAspect="1"/>
          </p:cNvPicPr>
          <p:nvPr/>
        </p:nvPicPr>
        <p:blipFill>
          <a:blip r:embed="rId3"/>
          <a:stretch>
            <a:fillRect/>
          </a:stretch>
        </p:blipFill>
        <p:spPr>
          <a:xfrm>
            <a:off x="4215582" y="-12937"/>
            <a:ext cx="7976418" cy="7718968"/>
          </a:xfrm>
          <a:prstGeom prst="rect">
            <a:avLst/>
          </a:prstGeom>
        </p:spPr>
      </p:pic>
      <p:sp>
        <p:nvSpPr>
          <p:cNvPr id="8" name="TextBox 7">
            <a:extLst>
              <a:ext uri="{FF2B5EF4-FFF2-40B4-BE49-F238E27FC236}">
                <a16:creationId xmlns:a16="http://schemas.microsoft.com/office/drawing/2014/main" id="{F51C4AA2-5156-3086-2029-D22E9CDF730F}"/>
              </a:ext>
            </a:extLst>
          </p:cNvPr>
          <p:cNvSpPr txBox="1"/>
          <p:nvPr/>
        </p:nvSpPr>
        <p:spPr>
          <a:xfrm>
            <a:off x="381000" y="2716161"/>
            <a:ext cx="384687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rPr>
              <a:t>This system was developed as part of PPD Prediction Prototype, focusing on:</a:t>
            </a:r>
            <a:endParaRPr lang="en-US"/>
          </a:p>
          <a:p>
            <a:r>
              <a:rPr lang="en-US">
                <a:solidFill>
                  <a:srgbClr val="465359"/>
                </a:solidFill>
              </a:rPr>
              <a:t>- Machine learning model development </a:t>
            </a:r>
            <a:endParaRPr lang="en-US">
              <a:solidFill>
                <a:srgbClr val="000000"/>
              </a:solidFill>
            </a:endParaRPr>
          </a:p>
          <a:p>
            <a:r>
              <a:rPr lang="en-US">
                <a:solidFill>
                  <a:srgbClr val="465359"/>
                </a:solidFill>
              </a:rPr>
              <a:t>- Explainable AI (XAI) implementation </a:t>
            </a:r>
            <a:endParaRPr lang="en-US">
              <a:solidFill>
                <a:srgbClr val="000000"/>
              </a:solidFill>
            </a:endParaRPr>
          </a:p>
          <a:p>
            <a:r>
              <a:rPr lang="en-US">
                <a:solidFill>
                  <a:srgbClr val="465359"/>
                </a:solidFill>
              </a:rPr>
              <a:t>- Natural language processing </a:t>
            </a:r>
            <a:endParaRPr lang="en-US">
              <a:solidFill>
                <a:srgbClr val="000000"/>
              </a:solidFill>
            </a:endParaRPr>
          </a:p>
          <a:p>
            <a:r>
              <a:rPr lang="en-US">
                <a:solidFill>
                  <a:srgbClr val="465359"/>
                </a:solidFill>
              </a:rPr>
              <a:t>- Clinical decision support systems </a:t>
            </a:r>
            <a:endParaRPr lang="en-US">
              <a:solidFill>
                <a:srgbClr val="000000"/>
              </a:solidFill>
            </a:endParaRPr>
          </a:p>
          <a:p>
            <a:r>
              <a:rPr lang="en-US">
                <a:solidFill>
                  <a:srgbClr val="465359"/>
                </a:solidFill>
              </a:rPr>
              <a:t>- User interface design </a:t>
            </a:r>
            <a:endParaRPr lang="en-US"/>
          </a:p>
          <a:p>
            <a:pPr algn="ctr"/>
            <a:endParaRPr lang="en-US"/>
          </a:p>
        </p:txBody>
      </p:sp>
    </p:spTree>
    <p:extLst>
      <p:ext uri="{BB962C8B-B14F-4D97-AF65-F5344CB8AC3E}">
        <p14:creationId xmlns:p14="http://schemas.microsoft.com/office/powerpoint/2010/main" val="3604630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32C6-AEE4-A451-A3C8-7C2C8E2A5725}"/>
              </a:ext>
            </a:extLst>
          </p:cNvPr>
          <p:cNvSpPr>
            <a:spLocks noGrp="1"/>
          </p:cNvSpPr>
          <p:nvPr>
            <p:ph type="title"/>
          </p:nvPr>
        </p:nvSpPr>
        <p:spPr>
          <a:xfrm>
            <a:off x="457200" y="567977"/>
            <a:ext cx="11267440" cy="1143000"/>
          </a:xfrm>
        </p:spPr>
        <p:txBody>
          <a:bodyPr/>
          <a:lstStyle/>
          <a:p>
            <a:endParaRPr lang="en-US"/>
          </a:p>
          <a:p>
            <a:r>
              <a:rPr lang="en-US">
                <a:solidFill>
                  <a:srgbClr val="465359"/>
                </a:solidFill>
                <a:ea typeface="+mj-lt"/>
                <a:cs typeface="+mj-lt"/>
              </a:rPr>
              <a:t>Key Features</a:t>
            </a:r>
            <a:endParaRPr lang="en-US">
              <a:solidFill>
                <a:srgbClr val="465359"/>
              </a:solidFill>
            </a:endParaRPr>
          </a:p>
        </p:txBody>
      </p:sp>
      <p:sp>
        <p:nvSpPr>
          <p:cNvPr id="3" name="Content Placeholder 2">
            <a:extLst>
              <a:ext uri="{FF2B5EF4-FFF2-40B4-BE49-F238E27FC236}">
                <a16:creationId xmlns:a16="http://schemas.microsoft.com/office/drawing/2014/main" id="{831D2219-E3DF-929F-48CC-5C470A21A177}"/>
              </a:ext>
            </a:extLst>
          </p:cNvPr>
          <p:cNvSpPr>
            <a:spLocks noGrp="1"/>
          </p:cNvSpPr>
          <p:nvPr>
            <p:ph sz="half" idx="13"/>
          </p:nvPr>
        </p:nvSpPr>
        <p:spPr>
          <a:xfrm>
            <a:off x="6100670" y="1445878"/>
            <a:ext cx="5623970" cy="4321305"/>
          </a:xfrm>
        </p:spPr>
        <p:txBody>
          <a:bodyPr>
            <a:normAutofit lnSpcReduction="10000"/>
          </a:bodyPr>
          <a:lstStyle/>
          <a:p>
            <a:pPr>
              <a:buNone/>
            </a:pPr>
            <a:endParaRPr lang="en-US">
              <a:solidFill>
                <a:srgbClr val="465359"/>
              </a:solidFill>
            </a:endParaRPr>
          </a:p>
          <a:p>
            <a:pPr>
              <a:buNone/>
            </a:pPr>
            <a:r>
              <a:rPr lang="en-US">
                <a:solidFill>
                  <a:srgbClr val="465359"/>
                </a:solidFill>
                <a:ea typeface="+mn-lt"/>
                <a:cs typeface="+mn-lt"/>
              </a:rPr>
              <a:t>3. EPDS Conversational Agent</a:t>
            </a:r>
            <a:endParaRPr lang="en-US">
              <a:solidFill>
                <a:srgbClr val="465359"/>
              </a:solidFill>
            </a:endParaRPr>
          </a:p>
          <a:p>
            <a:pPr>
              <a:buNone/>
            </a:pPr>
            <a:r>
              <a:rPr lang="en-US">
                <a:solidFill>
                  <a:srgbClr val="465359"/>
                </a:solidFill>
                <a:ea typeface="+mn-lt"/>
                <a:cs typeface="+mn-lt"/>
              </a:rPr>
              <a:t>   - </a:t>
            </a:r>
            <a:r>
              <a:rPr lang="en-US" err="1">
                <a:solidFill>
                  <a:srgbClr val="465359"/>
                </a:solidFill>
                <a:ea typeface="+mn-lt"/>
                <a:cs typeface="+mn-lt"/>
              </a:rPr>
              <a:t>LangChain</a:t>
            </a:r>
            <a:r>
              <a:rPr lang="en-US">
                <a:solidFill>
                  <a:srgbClr val="465359"/>
                </a:solidFill>
                <a:ea typeface="+mn-lt"/>
                <a:cs typeface="+mn-lt"/>
              </a:rPr>
              <a:t>-powered natural language interaction</a:t>
            </a:r>
            <a:endParaRPr lang="en-US">
              <a:solidFill>
                <a:srgbClr val="465359"/>
              </a:solidFill>
            </a:endParaRPr>
          </a:p>
          <a:p>
            <a:pPr>
              <a:buNone/>
            </a:pPr>
            <a:r>
              <a:rPr lang="en-US">
                <a:solidFill>
                  <a:srgbClr val="465359"/>
                </a:solidFill>
                <a:ea typeface="+mn-lt"/>
                <a:cs typeface="+mn-lt"/>
              </a:rPr>
              <a:t>   - Hebrew language support for patient conversations</a:t>
            </a:r>
            <a:endParaRPr lang="en-US">
              <a:solidFill>
                <a:srgbClr val="465359"/>
              </a:solidFill>
            </a:endParaRPr>
          </a:p>
          <a:p>
            <a:pPr>
              <a:buNone/>
            </a:pPr>
            <a:r>
              <a:rPr lang="en-US">
                <a:solidFill>
                  <a:srgbClr val="465359"/>
                </a:solidFill>
                <a:ea typeface="+mn-lt"/>
                <a:cs typeface="+mn-lt"/>
              </a:rPr>
              <a:t>   - Sentiment analysis using  LLM-based distress detection</a:t>
            </a:r>
            <a:endParaRPr lang="en-US">
              <a:solidFill>
                <a:srgbClr val="465359"/>
              </a:solidFill>
            </a:endParaRPr>
          </a:p>
          <a:p>
            <a:pPr>
              <a:buNone/>
            </a:pPr>
            <a:r>
              <a:rPr lang="en-US">
                <a:solidFill>
                  <a:srgbClr val="465359"/>
                </a:solidFill>
                <a:ea typeface="+mn-lt"/>
                <a:cs typeface="+mn-lt"/>
              </a:rPr>
              <a:t>   - Natural language understanding for patient responses</a:t>
            </a:r>
            <a:endParaRPr lang="en-US">
              <a:solidFill>
                <a:srgbClr val="465359"/>
              </a:solidFill>
            </a:endParaRPr>
          </a:p>
          <a:p>
            <a:pPr>
              <a:buNone/>
            </a:pPr>
            <a:r>
              <a:rPr lang="en-US">
                <a:solidFill>
                  <a:srgbClr val="465359"/>
                </a:solidFill>
                <a:ea typeface="+mn-lt"/>
                <a:cs typeface="+mn-lt"/>
              </a:rPr>
              <a:t>   - Automatic EPDS score calculation</a:t>
            </a:r>
          </a:p>
          <a:p>
            <a:pPr>
              <a:buNone/>
            </a:pPr>
            <a:endParaRPr lang="en-US">
              <a:solidFill>
                <a:srgbClr val="465359"/>
              </a:solidFill>
            </a:endParaRPr>
          </a:p>
          <a:p>
            <a:pPr>
              <a:buNone/>
            </a:pPr>
            <a:r>
              <a:rPr lang="en-US">
                <a:solidFill>
                  <a:srgbClr val="465359"/>
                </a:solidFill>
              </a:rPr>
              <a:t>4. </a:t>
            </a:r>
            <a:r>
              <a:rPr lang="en-US">
                <a:solidFill>
                  <a:srgbClr val="465359"/>
                </a:solidFill>
                <a:ea typeface="+mn-lt"/>
                <a:cs typeface="+mn-lt"/>
              </a:rPr>
              <a:t>Algorithm questioning for medical staff (Q&amp;A)</a:t>
            </a:r>
          </a:p>
          <a:p>
            <a:pPr>
              <a:buNone/>
            </a:pPr>
            <a:r>
              <a:rPr lang="en-US">
                <a:solidFill>
                  <a:srgbClr val="465359"/>
                </a:solidFill>
              </a:rPr>
              <a:t> - </a:t>
            </a:r>
            <a:r>
              <a:rPr lang="en-US" err="1">
                <a:solidFill>
                  <a:srgbClr val="465359"/>
                </a:solidFill>
              </a:rPr>
              <a:t>LangChain</a:t>
            </a:r>
            <a:r>
              <a:rPr lang="en-US">
                <a:solidFill>
                  <a:srgbClr val="465359"/>
                </a:solidFill>
              </a:rPr>
              <a:t>-powered natural language AI</a:t>
            </a:r>
            <a:r>
              <a:rPr lang="en-US">
                <a:solidFill>
                  <a:srgbClr val="465359"/>
                </a:solidFill>
                <a:ea typeface="+mn-lt"/>
                <a:cs typeface="+mn-lt"/>
              </a:rPr>
              <a:t> Chatbot </a:t>
            </a:r>
            <a:endParaRPr lang="en-US">
              <a:solidFill>
                <a:srgbClr val="404040"/>
              </a:solidFill>
            </a:endParaRPr>
          </a:p>
          <a:p>
            <a:pPr>
              <a:buNone/>
            </a:pPr>
            <a:r>
              <a:rPr lang="en-US">
                <a:solidFill>
                  <a:srgbClr val="465359"/>
                </a:solidFill>
              </a:rPr>
              <a:t> - Based on model predictions and SFAP explanations</a:t>
            </a:r>
            <a:endParaRPr lang="en-US"/>
          </a:p>
          <a:p>
            <a:pPr>
              <a:buNone/>
            </a:pPr>
            <a:endParaRPr lang="en-US">
              <a:solidFill>
                <a:srgbClr val="465359"/>
              </a:solidFill>
            </a:endParaRPr>
          </a:p>
          <a:p>
            <a:pPr>
              <a:buNone/>
            </a:pPr>
            <a:endParaRPr lang="en-US">
              <a:solidFill>
                <a:srgbClr val="465359"/>
              </a:solidFill>
            </a:endParaRPr>
          </a:p>
        </p:txBody>
      </p:sp>
      <p:sp>
        <p:nvSpPr>
          <p:cNvPr id="6" name="Content Placeholder 5">
            <a:extLst>
              <a:ext uri="{FF2B5EF4-FFF2-40B4-BE49-F238E27FC236}">
                <a16:creationId xmlns:a16="http://schemas.microsoft.com/office/drawing/2014/main" id="{110233F3-6FE0-F6F4-8CDD-58A3BCD8E779}"/>
              </a:ext>
            </a:extLst>
          </p:cNvPr>
          <p:cNvSpPr>
            <a:spLocks noGrp="1"/>
          </p:cNvSpPr>
          <p:nvPr>
            <p:ph sz="half" idx="2"/>
          </p:nvPr>
        </p:nvSpPr>
        <p:spPr>
          <a:xfrm>
            <a:off x="469490" y="1876039"/>
            <a:ext cx="5625858" cy="4321303"/>
          </a:xfrm>
        </p:spPr>
        <p:txBody>
          <a:bodyPr>
            <a:normAutofit lnSpcReduction="10000"/>
          </a:bodyPr>
          <a:lstStyle/>
          <a:p>
            <a:r>
              <a:rPr lang="en-US">
                <a:solidFill>
                  <a:srgbClr val="465359"/>
                </a:solidFill>
                <a:ea typeface="+mn-lt"/>
                <a:cs typeface="+mn-lt"/>
              </a:rPr>
              <a:t>1. Dual ML Algorithm Support</a:t>
            </a:r>
            <a:endParaRPr lang="en-US">
              <a:solidFill>
                <a:srgbClr val="465359"/>
              </a:solidFill>
            </a:endParaRPr>
          </a:p>
          <a:p>
            <a:r>
              <a:rPr lang="en-US">
                <a:solidFill>
                  <a:srgbClr val="465359"/>
                </a:solidFill>
                <a:ea typeface="+mn-lt"/>
                <a:cs typeface="+mn-lt"/>
              </a:rPr>
              <a:t>   - </a:t>
            </a:r>
            <a:r>
              <a:rPr lang="en-US" err="1">
                <a:solidFill>
                  <a:srgbClr val="465359"/>
                </a:solidFill>
                <a:ea typeface="+mn-lt"/>
                <a:cs typeface="+mn-lt"/>
              </a:rPr>
              <a:t>XGBoost</a:t>
            </a:r>
            <a:r>
              <a:rPr lang="en-US">
                <a:solidFill>
                  <a:srgbClr val="465359"/>
                </a:solidFill>
                <a:ea typeface="+mn-lt"/>
                <a:cs typeface="+mn-lt"/>
              </a:rPr>
              <a:t> Classifier with hyperparameter optimization</a:t>
            </a:r>
            <a:endParaRPr lang="en-US">
              <a:solidFill>
                <a:srgbClr val="465359"/>
              </a:solidFill>
            </a:endParaRPr>
          </a:p>
          <a:p>
            <a:r>
              <a:rPr lang="en-US">
                <a:solidFill>
                  <a:srgbClr val="465359"/>
                </a:solidFill>
                <a:ea typeface="+mn-lt"/>
                <a:cs typeface="+mn-lt"/>
              </a:rPr>
              <a:t>   - Random Forest Classifier with default parameters</a:t>
            </a:r>
            <a:endParaRPr lang="en-US">
              <a:solidFill>
                <a:srgbClr val="465359"/>
              </a:solidFill>
            </a:endParaRPr>
          </a:p>
          <a:p>
            <a:r>
              <a:rPr lang="en-US">
                <a:solidFill>
                  <a:srgbClr val="465359"/>
                </a:solidFill>
                <a:ea typeface="+mn-lt"/>
                <a:cs typeface="+mn-lt"/>
              </a:rPr>
              <a:t>   - Automatic algorithm selection and comparison</a:t>
            </a:r>
            <a:endParaRPr lang="en-US">
              <a:solidFill>
                <a:srgbClr val="465359"/>
              </a:solidFill>
            </a:endParaRPr>
          </a:p>
          <a:p>
            <a:r>
              <a:rPr lang="en-US">
                <a:solidFill>
                  <a:srgbClr val="465359"/>
                </a:solidFill>
                <a:ea typeface="+mn-lt"/>
                <a:cs typeface="+mn-lt"/>
              </a:rPr>
              <a:t>   - Model persistence and retraining capabilities</a:t>
            </a:r>
            <a:endParaRPr lang="en-US">
              <a:solidFill>
                <a:srgbClr val="465359"/>
              </a:solidFill>
            </a:endParaRPr>
          </a:p>
          <a:p>
            <a:endParaRPr lang="en-US">
              <a:solidFill>
                <a:srgbClr val="465359"/>
              </a:solidFill>
            </a:endParaRPr>
          </a:p>
          <a:p>
            <a:r>
              <a:rPr lang="en-US">
                <a:solidFill>
                  <a:srgbClr val="465359"/>
                </a:solidFill>
                <a:ea typeface="+mn-lt"/>
                <a:cs typeface="+mn-lt"/>
              </a:rPr>
              <a:t>2. Explainable AI (XAI)</a:t>
            </a:r>
            <a:endParaRPr lang="en-US">
              <a:solidFill>
                <a:srgbClr val="465359"/>
              </a:solidFill>
            </a:endParaRPr>
          </a:p>
          <a:p>
            <a:r>
              <a:rPr lang="en-US">
                <a:solidFill>
                  <a:srgbClr val="465359"/>
                </a:solidFill>
                <a:ea typeface="+mn-lt"/>
                <a:cs typeface="+mn-lt"/>
              </a:rPr>
              <a:t>   - SHAP (Shapley Additive Explanations) integration</a:t>
            </a:r>
            <a:endParaRPr lang="en-US">
              <a:solidFill>
                <a:srgbClr val="465359"/>
              </a:solidFill>
            </a:endParaRPr>
          </a:p>
          <a:p>
            <a:r>
              <a:rPr lang="en-US">
                <a:solidFill>
                  <a:srgbClr val="465359"/>
                </a:solidFill>
                <a:ea typeface="+mn-lt"/>
                <a:cs typeface="+mn-lt"/>
              </a:rPr>
              <a:t>   - Feature importance visualization</a:t>
            </a:r>
            <a:endParaRPr lang="en-US">
              <a:solidFill>
                <a:srgbClr val="465359"/>
              </a:solidFill>
            </a:endParaRPr>
          </a:p>
          <a:p>
            <a:r>
              <a:rPr lang="en-US">
                <a:solidFill>
                  <a:srgbClr val="465359"/>
                </a:solidFill>
                <a:ea typeface="+mn-lt"/>
                <a:cs typeface="+mn-lt"/>
              </a:rPr>
              <a:t>   - Personalized risk explanations</a:t>
            </a:r>
            <a:endParaRPr lang="en-US">
              <a:solidFill>
                <a:srgbClr val="465359"/>
              </a:solidFill>
            </a:endParaRPr>
          </a:p>
          <a:p>
            <a:r>
              <a:rPr lang="en-US">
                <a:solidFill>
                  <a:srgbClr val="465359"/>
                </a:solidFill>
                <a:ea typeface="+mn-lt"/>
                <a:cs typeface="+mn-lt"/>
              </a:rPr>
              <a:t>   - Waterfall-style SHAP plots for individual predictions</a:t>
            </a:r>
            <a:endParaRPr lang="en-US">
              <a:solidFill>
                <a:srgbClr val="465359"/>
              </a:solidFill>
            </a:endParaRPr>
          </a:p>
          <a:p>
            <a:endParaRPr lang="en-US"/>
          </a:p>
          <a:p>
            <a:endParaRPr lang="en-US"/>
          </a:p>
        </p:txBody>
      </p:sp>
    </p:spTree>
    <p:extLst>
      <p:ext uri="{BB962C8B-B14F-4D97-AF65-F5344CB8AC3E}">
        <p14:creationId xmlns:p14="http://schemas.microsoft.com/office/powerpoint/2010/main" val="370479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3FF86-C707-3D59-0343-816196956EA0}"/>
              </a:ext>
            </a:extLst>
          </p:cNvPr>
          <p:cNvSpPr>
            <a:spLocks noGrp="1"/>
          </p:cNvSpPr>
          <p:nvPr>
            <p:ph type="title"/>
          </p:nvPr>
        </p:nvSpPr>
        <p:spPr>
          <a:xfrm>
            <a:off x="457200" y="690880"/>
            <a:ext cx="11267440" cy="993322"/>
          </a:xfrm>
        </p:spPr>
        <p:txBody>
          <a:bodyPr/>
          <a:lstStyle/>
          <a:p>
            <a:endParaRPr lang="en-US">
              <a:solidFill>
                <a:srgbClr val="000000"/>
              </a:solidFill>
            </a:endParaRPr>
          </a:p>
          <a:p>
            <a:r>
              <a:rPr lang="en-US">
                <a:solidFill>
                  <a:srgbClr val="465359"/>
                </a:solidFill>
              </a:rPr>
              <a:t>Key Features</a:t>
            </a:r>
          </a:p>
        </p:txBody>
      </p:sp>
      <p:sp>
        <p:nvSpPr>
          <p:cNvPr id="3" name="Content Placeholder 2">
            <a:extLst>
              <a:ext uri="{FF2B5EF4-FFF2-40B4-BE49-F238E27FC236}">
                <a16:creationId xmlns:a16="http://schemas.microsoft.com/office/drawing/2014/main" id="{2BB45086-FCE7-A413-681E-CAC40E074891}"/>
              </a:ext>
            </a:extLst>
          </p:cNvPr>
          <p:cNvSpPr>
            <a:spLocks noGrp="1"/>
          </p:cNvSpPr>
          <p:nvPr>
            <p:ph sz="half" idx="2"/>
          </p:nvPr>
        </p:nvSpPr>
        <p:spPr>
          <a:xfrm>
            <a:off x="457200" y="1746992"/>
            <a:ext cx="5642976" cy="4218152"/>
          </a:xfrm>
        </p:spPr>
        <p:txBody>
          <a:bodyPr>
            <a:normAutofit fontScale="92500" lnSpcReduction="10000"/>
          </a:bodyPr>
          <a:lstStyle/>
          <a:p>
            <a:r>
              <a:rPr lang="en-US">
                <a:solidFill>
                  <a:srgbClr val="465359"/>
                </a:solidFill>
                <a:ea typeface="+mn-lt"/>
                <a:cs typeface="+mn-lt"/>
              </a:rPr>
              <a:t>4. Domain Knowledge Integration</a:t>
            </a:r>
            <a:endParaRPr lang="en-US">
              <a:solidFill>
                <a:srgbClr val="465359"/>
              </a:solidFill>
            </a:endParaRPr>
          </a:p>
          <a:p>
            <a:r>
              <a:rPr lang="en-US">
                <a:solidFill>
                  <a:srgbClr val="465359"/>
                </a:solidFill>
                <a:ea typeface="+mn-lt"/>
                <a:cs typeface="+mn-lt"/>
              </a:rPr>
              <a:t>   - Medical rule-based adjustments</a:t>
            </a:r>
            <a:endParaRPr lang="en-US">
              <a:solidFill>
                <a:srgbClr val="465359"/>
              </a:solidFill>
            </a:endParaRPr>
          </a:p>
          <a:p>
            <a:r>
              <a:rPr lang="en-US">
                <a:solidFill>
                  <a:srgbClr val="465359"/>
                </a:solidFill>
                <a:ea typeface="+mn-lt"/>
                <a:cs typeface="+mn-lt"/>
              </a:rPr>
              <a:t>   - EPDS score integration</a:t>
            </a:r>
            <a:endParaRPr lang="en-US">
              <a:solidFill>
                <a:srgbClr val="465359"/>
              </a:solidFill>
            </a:endParaRPr>
          </a:p>
          <a:p>
            <a:r>
              <a:rPr lang="en-US">
                <a:solidFill>
                  <a:srgbClr val="465359"/>
                </a:solidFill>
                <a:ea typeface="+mn-lt"/>
                <a:cs typeface="+mn-lt"/>
              </a:rPr>
              <a:t>   - Risk stratification based on clinical factors</a:t>
            </a:r>
            <a:endParaRPr lang="en-US">
              <a:solidFill>
                <a:srgbClr val="465359"/>
              </a:solidFill>
            </a:endParaRPr>
          </a:p>
          <a:p>
            <a:r>
              <a:rPr lang="en-US">
                <a:solidFill>
                  <a:srgbClr val="465359"/>
                </a:solidFill>
                <a:ea typeface="+mn-lt"/>
                <a:cs typeface="+mn-lt"/>
              </a:rPr>
              <a:t>   - Context-aware probability corrections</a:t>
            </a:r>
          </a:p>
          <a:p>
            <a:r>
              <a:rPr lang="en-US">
                <a:solidFill>
                  <a:srgbClr val="465359"/>
                </a:solidFill>
                <a:ea typeface="+mn-lt"/>
                <a:cs typeface="+mn-lt"/>
              </a:rPr>
              <a:t>5. User-Friendly Interface</a:t>
            </a:r>
            <a:endParaRPr lang="en-US">
              <a:solidFill>
                <a:srgbClr val="465359"/>
              </a:solidFill>
            </a:endParaRPr>
          </a:p>
          <a:p>
            <a:r>
              <a:rPr lang="en-US">
                <a:solidFill>
                  <a:srgbClr val="465359"/>
                </a:solidFill>
                <a:ea typeface="+mn-lt"/>
                <a:cs typeface="+mn-lt"/>
              </a:rPr>
              <a:t>   - </a:t>
            </a:r>
            <a:r>
              <a:rPr lang="en-US" err="1">
                <a:solidFill>
                  <a:srgbClr val="465359"/>
                </a:solidFill>
                <a:ea typeface="+mn-lt"/>
                <a:cs typeface="+mn-lt"/>
              </a:rPr>
              <a:t>Gradio</a:t>
            </a:r>
            <a:r>
              <a:rPr lang="en-US">
                <a:solidFill>
                  <a:srgbClr val="465359"/>
                </a:solidFill>
                <a:ea typeface="+mn-lt"/>
                <a:cs typeface="+mn-lt"/>
              </a:rPr>
              <a:t> web interface with tabbed navigation</a:t>
            </a:r>
            <a:endParaRPr lang="en-US">
              <a:solidFill>
                <a:srgbClr val="465359"/>
              </a:solidFill>
            </a:endParaRPr>
          </a:p>
          <a:p>
            <a:r>
              <a:rPr lang="en-US">
                <a:solidFill>
                  <a:srgbClr val="465359"/>
                </a:solidFill>
                <a:ea typeface="+mn-lt"/>
                <a:cs typeface="+mn-lt"/>
              </a:rPr>
              <a:t>   - Real-time predictions</a:t>
            </a:r>
            <a:endParaRPr lang="en-US">
              <a:solidFill>
                <a:srgbClr val="465359"/>
              </a:solidFill>
            </a:endParaRPr>
          </a:p>
          <a:p>
            <a:r>
              <a:rPr lang="en-US">
                <a:solidFill>
                  <a:srgbClr val="465359"/>
                </a:solidFill>
                <a:ea typeface="+mn-lt"/>
                <a:cs typeface="+mn-lt"/>
              </a:rPr>
              <a:t>   - Interactive visualizations</a:t>
            </a:r>
            <a:endParaRPr lang="en-US">
              <a:solidFill>
                <a:srgbClr val="465359"/>
              </a:solidFill>
            </a:endParaRPr>
          </a:p>
          <a:p>
            <a:r>
              <a:rPr lang="en-US">
                <a:solidFill>
                  <a:srgbClr val="465359"/>
                </a:solidFill>
                <a:ea typeface="+mn-lt"/>
                <a:cs typeface="+mn-lt"/>
              </a:rPr>
              <a:t>   - Model training controls</a:t>
            </a:r>
            <a:endParaRPr lang="en-US">
              <a:solidFill>
                <a:srgbClr val="465359"/>
              </a:solidFill>
            </a:endParaRPr>
          </a:p>
          <a:p>
            <a:r>
              <a:rPr lang="en-US">
                <a:solidFill>
                  <a:srgbClr val="465359"/>
                </a:solidFill>
                <a:ea typeface="+mn-lt"/>
                <a:cs typeface="+mn-lt"/>
              </a:rPr>
              <a:t>   - Agent chat interfaces (General AI &amp; EPDS)</a:t>
            </a:r>
            <a:endParaRPr lang="en-US">
              <a:solidFill>
                <a:srgbClr val="465359"/>
              </a:solidFill>
            </a:endParaRPr>
          </a:p>
        </p:txBody>
      </p:sp>
      <p:sp>
        <p:nvSpPr>
          <p:cNvPr id="6" name="TextBox 5">
            <a:extLst>
              <a:ext uri="{FF2B5EF4-FFF2-40B4-BE49-F238E27FC236}">
                <a16:creationId xmlns:a16="http://schemas.microsoft.com/office/drawing/2014/main" id="{30B9CC4F-2111-204F-7240-2817BCFE60F1}"/>
              </a:ext>
            </a:extLst>
          </p:cNvPr>
          <p:cNvSpPr txBox="1"/>
          <p:nvPr/>
        </p:nvSpPr>
        <p:spPr>
          <a:xfrm>
            <a:off x="6095999" y="1741714"/>
            <a:ext cx="5089072"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rPr>
              <a:t>6. Comprehensive Visualizations</a:t>
            </a:r>
          </a:p>
          <a:p>
            <a:r>
              <a:rPr lang="en-US">
                <a:solidFill>
                  <a:srgbClr val="465359"/>
                </a:solidFill>
              </a:rPr>
              <a:t>   - Target distribution plot</a:t>
            </a:r>
          </a:p>
          <a:p>
            <a:r>
              <a:rPr lang="en-US">
                <a:solidFill>
                  <a:srgbClr val="465359"/>
                </a:solidFill>
              </a:rPr>
              <a:t>   - Feature distributions by target class</a:t>
            </a:r>
          </a:p>
          <a:p>
            <a:r>
              <a:rPr lang="en-US">
                <a:solidFill>
                  <a:srgbClr val="465359"/>
                </a:solidFill>
              </a:rPr>
              <a:t>   - Confusion matrix</a:t>
            </a:r>
          </a:p>
          <a:p>
            <a:r>
              <a:rPr lang="en-US">
                <a:solidFill>
                  <a:srgbClr val="465359"/>
                </a:solidFill>
              </a:rPr>
              <a:t>   - ROC curve with AUC score</a:t>
            </a:r>
          </a:p>
          <a:p>
            <a:r>
              <a:rPr lang="en-US">
                <a:solidFill>
                  <a:srgbClr val="465359"/>
                </a:solidFill>
              </a:rPr>
              <a:t>   - Prediction probability distributions</a:t>
            </a:r>
          </a:p>
          <a:p>
            <a:r>
              <a:rPr lang="en-US">
                <a:solidFill>
                  <a:srgbClr val="465359"/>
                </a:solidFill>
              </a:rPr>
              <a:t>   - Correlation heatmaps</a:t>
            </a:r>
          </a:p>
          <a:p>
            <a:r>
              <a:rPr lang="en-US">
                <a:solidFill>
                  <a:srgbClr val="465359"/>
                </a:solidFill>
              </a:rPr>
              <a:t>   - SHAP summary plots</a:t>
            </a:r>
            <a:r>
              <a:rPr lang="en-US">
                <a:solidFill>
                  <a:srgbClr val="465359"/>
                </a:solidFill>
                <a:cs typeface="Segoe UI"/>
              </a:rPr>
              <a:t>​</a:t>
            </a:r>
            <a:endParaRPr lang="en-US">
              <a:solidFill>
                <a:srgbClr val="465359"/>
              </a:solidFill>
            </a:endParaRPr>
          </a:p>
          <a:p>
            <a:pPr algn="ctr"/>
            <a:endParaRPr lang="en-US">
              <a:solidFill>
                <a:srgbClr val="000000"/>
              </a:solidFill>
            </a:endParaRPr>
          </a:p>
        </p:txBody>
      </p:sp>
    </p:spTree>
    <p:extLst>
      <p:ext uri="{BB962C8B-B14F-4D97-AF65-F5344CB8AC3E}">
        <p14:creationId xmlns:p14="http://schemas.microsoft.com/office/powerpoint/2010/main" val="62418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0AAD3-61D5-04FE-D237-9E97A4E84056}"/>
              </a:ext>
            </a:extLst>
          </p:cNvPr>
          <p:cNvSpPr>
            <a:spLocks noGrp="1"/>
          </p:cNvSpPr>
          <p:nvPr>
            <p:ph type="title"/>
          </p:nvPr>
        </p:nvSpPr>
        <p:spPr/>
        <p:txBody>
          <a:bodyPr>
            <a:normAutofit/>
          </a:bodyPr>
          <a:lstStyle/>
          <a:p>
            <a:r>
              <a:rPr lang="en-US">
                <a:solidFill>
                  <a:srgbClr val="465359"/>
                </a:solidFill>
              </a:rPr>
              <a:t>Data &amp; Data Processing</a:t>
            </a:r>
            <a:endParaRPr lang="en-US"/>
          </a:p>
        </p:txBody>
      </p:sp>
      <p:sp>
        <p:nvSpPr>
          <p:cNvPr id="3" name="Content Placeholder 2">
            <a:extLst>
              <a:ext uri="{FF2B5EF4-FFF2-40B4-BE49-F238E27FC236}">
                <a16:creationId xmlns:a16="http://schemas.microsoft.com/office/drawing/2014/main" id="{87AFA835-F784-3F2F-BA04-9B382DF5A409}"/>
              </a:ext>
            </a:extLst>
          </p:cNvPr>
          <p:cNvSpPr>
            <a:spLocks noGrp="1"/>
          </p:cNvSpPr>
          <p:nvPr>
            <p:ph sz="half" idx="2"/>
          </p:nvPr>
        </p:nvSpPr>
        <p:spPr/>
        <p:txBody>
          <a:bodyPr>
            <a:normAutofit/>
          </a:bodyPr>
          <a:lstStyle/>
          <a:p>
            <a:r>
              <a:rPr lang="en-US">
                <a:solidFill>
                  <a:srgbClr val="465359"/>
                </a:solidFill>
                <a:ea typeface="+mn-lt"/>
                <a:cs typeface="+mn-lt"/>
              </a:rPr>
              <a:t>The system uses a comprehensive dataset combining multiple sources:</a:t>
            </a:r>
            <a:endParaRPr lang="en-US">
              <a:solidFill>
                <a:srgbClr val="465359"/>
              </a:solidFill>
            </a:endParaRPr>
          </a:p>
          <a:p>
            <a:r>
              <a:rPr lang="en-US">
                <a:solidFill>
                  <a:srgbClr val="465359"/>
                </a:solidFill>
                <a:ea typeface="+mn-lt"/>
                <a:cs typeface="+mn-lt"/>
              </a:rPr>
              <a:t>Data Sources:</a:t>
            </a:r>
            <a:endParaRPr lang="en-US"/>
          </a:p>
          <a:p>
            <a:r>
              <a:rPr lang="en-US">
                <a:solidFill>
                  <a:srgbClr val="465359"/>
                </a:solidFill>
                <a:ea typeface="+mn-lt"/>
                <a:cs typeface="+mn-lt"/>
              </a:rPr>
              <a:t>1. Demographics.csv - age, marital status, SES, population, employment</a:t>
            </a:r>
            <a:endParaRPr lang="en-US">
              <a:solidFill>
                <a:srgbClr val="465359"/>
              </a:solidFill>
            </a:endParaRPr>
          </a:p>
          <a:p>
            <a:r>
              <a:rPr lang="en-US">
                <a:solidFill>
                  <a:srgbClr val="465359"/>
                </a:solidFill>
                <a:ea typeface="+mn-lt"/>
                <a:cs typeface="+mn-lt"/>
              </a:rPr>
              <a:t>2. Clinical_data.csv - first birth, GDM, TSH, NVP, GH, mode of birth</a:t>
            </a:r>
            <a:endParaRPr lang="en-US">
              <a:solidFill>
                <a:srgbClr val="465359"/>
              </a:solidFill>
            </a:endParaRPr>
          </a:p>
          <a:p>
            <a:r>
              <a:rPr lang="en-US">
                <a:solidFill>
                  <a:srgbClr val="465359"/>
                </a:solidFill>
                <a:ea typeface="+mn-lt"/>
                <a:cs typeface="+mn-lt"/>
              </a:rPr>
              <a:t>3. Psychiatric_data.csv - depression/anxiety history, medication use, PPD target</a:t>
            </a:r>
            <a:endParaRPr lang="en-US">
              <a:solidFill>
                <a:srgbClr val="465359"/>
              </a:solidFill>
            </a:endParaRPr>
          </a:p>
          <a:p>
            <a:r>
              <a:rPr lang="en-US">
                <a:solidFill>
                  <a:srgbClr val="465359"/>
                </a:solidFill>
                <a:ea typeface="+mn-lt"/>
                <a:cs typeface="+mn-lt"/>
              </a:rPr>
              <a:t>4. Functional_Psychosocial_data.csv - sleep quality, fatigue, partner support, family support, domestic violence</a:t>
            </a:r>
            <a:endParaRPr lang="en-US">
              <a:solidFill>
                <a:srgbClr val="465359"/>
              </a:solidFill>
            </a:endParaRPr>
          </a:p>
          <a:p>
            <a:r>
              <a:rPr lang="en-US">
                <a:solidFill>
                  <a:srgbClr val="465359"/>
                </a:solidFill>
                <a:ea typeface="+mn-lt"/>
                <a:cs typeface="+mn-lt"/>
              </a:rPr>
              <a:t>5. EPDS_answers.csv - EPDS total scores and self-harm thoughts</a:t>
            </a:r>
            <a:endParaRPr lang="en-US">
              <a:solidFill>
                <a:srgbClr val="465359"/>
              </a:solidFill>
            </a:endParaRPr>
          </a:p>
        </p:txBody>
      </p:sp>
      <p:sp>
        <p:nvSpPr>
          <p:cNvPr id="4" name="Content Placeholder 3">
            <a:extLst>
              <a:ext uri="{FF2B5EF4-FFF2-40B4-BE49-F238E27FC236}">
                <a16:creationId xmlns:a16="http://schemas.microsoft.com/office/drawing/2014/main" id="{D95BEDE7-3B5B-DD87-976E-7F55C646E6A9}"/>
              </a:ext>
            </a:extLst>
          </p:cNvPr>
          <p:cNvSpPr>
            <a:spLocks noGrp="1"/>
          </p:cNvSpPr>
          <p:nvPr>
            <p:ph sz="half" idx="13"/>
          </p:nvPr>
        </p:nvSpPr>
        <p:spPr>
          <a:xfrm>
            <a:off x="7784443" y="2306200"/>
            <a:ext cx="3940197" cy="3645337"/>
          </a:xfrm>
        </p:spPr>
        <p:txBody>
          <a:bodyPr>
            <a:normAutofit/>
          </a:bodyPr>
          <a:lstStyle/>
          <a:p>
            <a:pPr indent="0">
              <a:buNone/>
            </a:pPr>
            <a:r>
              <a:rPr lang="en-US">
                <a:solidFill>
                  <a:srgbClr val="465359"/>
                </a:solidFill>
                <a:ea typeface="+mn-lt"/>
                <a:cs typeface="+mn-lt"/>
              </a:rPr>
              <a:t>Data Processing:</a:t>
            </a:r>
            <a:endParaRPr lang="en-US">
              <a:solidFill>
                <a:srgbClr val="465359"/>
              </a:solidFill>
            </a:endParaRPr>
          </a:p>
          <a:p>
            <a:pPr indent="0">
              <a:buNone/>
            </a:pPr>
            <a:r>
              <a:rPr lang="en-US">
                <a:solidFill>
                  <a:srgbClr val="465359"/>
                </a:solidFill>
                <a:ea typeface="+mn-lt"/>
                <a:cs typeface="+mn-lt"/>
              </a:rPr>
              <a:t>- Inner joins on patient ID across all tables</a:t>
            </a:r>
            <a:endParaRPr lang="en-US">
              <a:solidFill>
                <a:srgbClr val="465359"/>
              </a:solidFill>
            </a:endParaRPr>
          </a:p>
          <a:p>
            <a:pPr indent="0">
              <a:buNone/>
            </a:pPr>
            <a:r>
              <a:rPr lang="en-US">
                <a:solidFill>
                  <a:srgbClr val="465359"/>
                </a:solidFill>
                <a:ea typeface="+mn-lt"/>
                <a:cs typeface="+mn-lt"/>
              </a:rPr>
              <a:t>- Missing value handling - rows with missing values are dropped</a:t>
            </a:r>
            <a:endParaRPr lang="en-US">
              <a:solidFill>
                <a:srgbClr val="465359"/>
              </a:solidFill>
            </a:endParaRPr>
          </a:p>
          <a:p>
            <a:pPr indent="0">
              <a:buNone/>
            </a:pPr>
            <a:r>
              <a:rPr lang="en-US">
                <a:solidFill>
                  <a:srgbClr val="465359"/>
                </a:solidFill>
                <a:ea typeface="+mn-lt"/>
                <a:cs typeface="+mn-lt"/>
              </a:rPr>
              <a:t>- Target encoding - PPD column converted from "Yes"/"No" to binary (1/0)</a:t>
            </a:r>
            <a:endParaRPr lang="en-US">
              <a:solidFill>
                <a:srgbClr val="465359"/>
              </a:solidFill>
            </a:endParaRPr>
          </a:p>
          <a:p>
            <a:pPr indent="0">
              <a:buNone/>
            </a:pPr>
            <a:r>
              <a:rPr lang="en-US">
                <a:solidFill>
                  <a:srgbClr val="465359"/>
                </a:solidFill>
                <a:ea typeface="+mn-lt"/>
                <a:cs typeface="+mn-lt"/>
              </a:rPr>
              <a:t>- Feature engineering - Categorical encoding</a:t>
            </a:r>
            <a:endParaRPr lang="en-US">
              <a:solidFill>
                <a:srgbClr val="465359"/>
              </a:solidFill>
            </a:endParaRPr>
          </a:p>
        </p:txBody>
      </p:sp>
    </p:spTree>
    <p:extLst>
      <p:ext uri="{BB962C8B-B14F-4D97-AF65-F5344CB8AC3E}">
        <p14:creationId xmlns:p14="http://schemas.microsoft.com/office/powerpoint/2010/main" val="2146832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6C7ED-11D1-90BB-53D1-69637EC40402}"/>
              </a:ext>
            </a:extLst>
          </p:cNvPr>
          <p:cNvSpPr>
            <a:spLocks noGrp="1"/>
          </p:cNvSpPr>
          <p:nvPr>
            <p:ph type="title"/>
          </p:nvPr>
        </p:nvSpPr>
        <p:spPr>
          <a:xfrm>
            <a:off x="457199" y="692834"/>
            <a:ext cx="7450359" cy="1050426"/>
          </a:xfrm>
        </p:spPr>
        <p:txBody>
          <a:bodyPr/>
          <a:lstStyle/>
          <a:p>
            <a:r>
              <a:rPr lang="en-US">
                <a:solidFill>
                  <a:srgbClr val="465359"/>
                </a:solidFill>
              </a:rPr>
              <a:t>ML Models &amp; AI Agents</a:t>
            </a:r>
            <a:endParaRPr lang="en-US"/>
          </a:p>
        </p:txBody>
      </p:sp>
      <p:sp>
        <p:nvSpPr>
          <p:cNvPr id="7" name="Content Placeholder 2">
            <a:extLst>
              <a:ext uri="{FF2B5EF4-FFF2-40B4-BE49-F238E27FC236}">
                <a16:creationId xmlns:a16="http://schemas.microsoft.com/office/drawing/2014/main" id="{0EED212A-BC9E-E8FB-0530-63E131C5438D}"/>
              </a:ext>
            </a:extLst>
          </p:cNvPr>
          <p:cNvSpPr txBox="1">
            <a:spLocks/>
          </p:cNvSpPr>
          <p:nvPr/>
        </p:nvSpPr>
        <p:spPr>
          <a:xfrm>
            <a:off x="457200" y="2109555"/>
            <a:ext cx="7457115" cy="4075497"/>
          </a:xfrm>
          <a:prstGeom prst="rect">
            <a:avLst/>
          </a:prstGeom>
        </p:spPr>
        <p:txBody>
          <a:bodyPr lIns="91440" tIns="45720" rIns="91440" bIns="45720" anchor="t">
            <a:normAutofit lnSpcReduction="10000"/>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a:ea typeface="+mn-lt"/>
                <a:cs typeface="+mn-lt"/>
              </a:rPr>
              <a:t>Model Options</a:t>
            </a:r>
            <a:endParaRPr lang="en-US"/>
          </a:p>
          <a:p>
            <a:pPr marL="0" indent="0">
              <a:buNone/>
            </a:pPr>
            <a:r>
              <a:rPr lang="en-US">
                <a:ea typeface="+mn-lt"/>
                <a:cs typeface="+mn-lt"/>
              </a:rPr>
              <a:t>1. </a:t>
            </a:r>
            <a:r>
              <a:rPr lang="en-US" err="1">
                <a:ea typeface="+mn-lt"/>
                <a:cs typeface="+mn-lt"/>
              </a:rPr>
              <a:t>XGBoost</a:t>
            </a:r>
            <a:r>
              <a:rPr lang="en-US">
                <a:ea typeface="+mn-lt"/>
                <a:cs typeface="+mn-lt"/>
              </a:rPr>
              <a:t>/Random Forest Classifiers</a:t>
            </a:r>
            <a:endParaRPr lang="en-US"/>
          </a:p>
          <a:p>
            <a:pPr marL="0" indent="0">
              <a:buNone/>
            </a:pPr>
            <a:r>
              <a:rPr lang="en-US">
                <a:ea typeface="+mn-lt"/>
                <a:cs typeface="+mn-lt"/>
              </a:rPr>
              <a:t> - Hyperparameter optimization</a:t>
            </a:r>
            <a:endParaRPr lang="en-US"/>
          </a:p>
          <a:p>
            <a:pPr marL="0" indent="0">
              <a:buNone/>
            </a:pPr>
            <a:r>
              <a:rPr lang="en-US">
                <a:ea typeface="+mn-lt"/>
                <a:cs typeface="+mn-lt"/>
              </a:rPr>
              <a:t> - Evaluation metric: ROC AUC score</a:t>
            </a:r>
            <a:endParaRPr lang="en-US"/>
          </a:p>
          <a:p>
            <a:pPr marL="0" indent="0">
              <a:buNone/>
            </a:pPr>
            <a:r>
              <a:rPr lang="en-US">
                <a:ea typeface="+mn-lt"/>
                <a:cs typeface="+mn-lt"/>
              </a:rPr>
              <a:t>2. Model Performance</a:t>
            </a:r>
            <a:endParaRPr lang="en-US"/>
          </a:p>
          <a:p>
            <a:pPr marL="0" indent="0">
              <a:buNone/>
            </a:pPr>
            <a:r>
              <a:rPr lang="en-US">
                <a:ea typeface="+mn-lt"/>
                <a:cs typeface="+mn-lt"/>
              </a:rPr>
              <a:t>  -  Models are evaluated using:</a:t>
            </a:r>
          </a:p>
          <a:p>
            <a:pPr marL="0" indent="0">
              <a:buNone/>
            </a:pPr>
            <a:r>
              <a:rPr lang="en-US">
                <a:ea typeface="+mn-lt"/>
                <a:cs typeface="+mn-lt"/>
              </a:rPr>
              <a:t>     - ROC AUC Score</a:t>
            </a:r>
          </a:p>
          <a:p>
            <a:pPr marL="0" indent="0">
              <a:buNone/>
            </a:pPr>
            <a:r>
              <a:rPr lang="en-US">
                <a:ea typeface="+mn-lt"/>
                <a:cs typeface="+mn-lt"/>
              </a:rPr>
              <a:t>  - Confusion Matrix</a:t>
            </a:r>
            <a:endParaRPr lang="en-US"/>
          </a:p>
          <a:p>
            <a:pPr marL="0" indent="0">
              <a:buNone/>
            </a:pPr>
            <a:r>
              <a:rPr lang="en-US">
                <a:ea typeface="+mn-lt"/>
                <a:cs typeface="+mn-lt"/>
              </a:rPr>
              <a:t>     - Classification Report</a:t>
            </a:r>
            <a:endParaRPr lang="en-US"/>
          </a:p>
          <a:p>
            <a:pPr marL="0" indent="0">
              <a:buNone/>
            </a:pPr>
            <a:r>
              <a:rPr lang="en-US">
                <a:ea typeface="+mn-lt"/>
                <a:cs typeface="+mn-lt"/>
              </a:rPr>
              <a:t>   - Performance metrics are displayed in the interface</a:t>
            </a:r>
            <a:endParaRPr lang="en-US"/>
          </a:p>
          <a:p>
            <a:pPr marL="305435" indent="-305435"/>
            <a:endParaRPr lang="en-US"/>
          </a:p>
        </p:txBody>
      </p:sp>
      <p:pic>
        <p:nvPicPr>
          <p:cNvPr id="9" name="Content Placeholder 25" descr="A diagram of data processing&#10;&#10;AI-generated content may be incorrect.">
            <a:extLst>
              <a:ext uri="{FF2B5EF4-FFF2-40B4-BE49-F238E27FC236}">
                <a16:creationId xmlns:a16="http://schemas.microsoft.com/office/drawing/2014/main" id="{DE4DD306-9EBD-913D-A7E5-C9EF3AB7D168}"/>
              </a:ext>
            </a:extLst>
          </p:cNvPr>
          <p:cNvPicPr>
            <a:picLocks noChangeAspect="1"/>
          </p:cNvPicPr>
          <p:nvPr/>
        </p:nvPicPr>
        <p:blipFill>
          <a:blip r:embed="rId2"/>
          <a:stretch>
            <a:fillRect/>
          </a:stretch>
        </p:blipFill>
        <p:spPr>
          <a:xfrm>
            <a:off x="7949494" y="130814"/>
            <a:ext cx="3782159" cy="6263174"/>
          </a:xfrm>
          <a:prstGeom prst="rect">
            <a:avLst/>
          </a:prstGeom>
        </p:spPr>
      </p:pic>
    </p:spTree>
    <p:extLst>
      <p:ext uri="{BB962C8B-B14F-4D97-AF65-F5344CB8AC3E}">
        <p14:creationId xmlns:p14="http://schemas.microsoft.com/office/powerpoint/2010/main" val="1051513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4D62B-9326-A532-5B8E-AA44C8CD80C9}"/>
              </a:ext>
            </a:extLst>
          </p:cNvPr>
          <p:cNvSpPr>
            <a:spLocks noGrp="1"/>
          </p:cNvSpPr>
          <p:nvPr>
            <p:ph type="title"/>
          </p:nvPr>
        </p:nvSpPr>
        <p:spPr>
          <a:xfrm>
            <a:off x="457199" y="2991123"/>
            <a:ext cx="3480585" cy="816911"/>
          </a:xfrm>
        </p:spPr>
        <p:txBody>
          <a:bodyPr/>
          <a:lstStyle/>
          <a:p>
            <a:br>
              <a:rPr lang="en-US"/>
            </a:br>
            <a:r>
              <a:rPr lang="en-US"/>
              <a:t>Q&amp;A AGENTS</a:t>
            </a:r>
          </a:p>
        </p:txBody>
      </p:sp>
      <p:pic>
        <p:nvPicPr>
          <p:cNvPr id="4" name="Picture 3" descr="A diagram of a conversation&#10;&#10;AI-generated content may be incorrect.">
            <a:extLst>
              <a:ext uri="{FF2B5EF4-FFF2-40B4-BE49-F238E27FC236}">
                <a16:creationId xmlns:a16="http://schemas.microsoft.com/office/drawing/2014/main" id="{EA3CE096-9E76-B351-6E36-C7661357C0D2}"/>
              </a:ext>
            </a:extLst>
          </p:cNvPr>
          <p:cNvPicPr>
            <a:picLocks noChangeAspect="1"/>
          </p:cNvPicPr>
          <p:nvPr/>
        </p:nvPicPr>
        <p:blipFill>
          <a:blip r:embed="rId2"/>
          <a:stretch>
            <a:fillRect/>
          </a:stretch>
        </p:blipFill>
        <p:spPr>
          <a:xfrm>
            <a:off x="5935580" y="0"/>
            <a:ext cx="5775157" cy="7285788"/>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CFAB2890-4880-1DED-F578-105744F4326D}"/>
              </a:ext>
            </a:extLst>
          </p:cNvPr>
          <p:cNvPicPr>
            <a:picLocks noChangeAspect="1"/>
          </p:cNvPicPr>
          <p:nvPr/>
        </p:nvPicPr>
        <p:blipFill>
          <a:blip r:embed="rId3"/>
          <a:stretch>
            <a:fillRect/>
          </a:stretch>
        </p:blipFill>
        <p:spPr>
          <a:xfrm>
            <a:off x="-491289" y="254000"/>
            <a:ext cx="6744369" cy="6604000"/>
          </a:xfrm>
          <a:prstGeom prst="rect">
            <a:avLst/>
          </a:prstGeom>
        </p:spPr>
      </p:pic>
    </p:spTree>
    <p:extLst>
      <p:ext uri="{BB962C8B-B14F-4D97-AF65-F5344CB8AC3E}">
        <p14:creationId xmlns:p14="http://schemas.microsoft.com/office/powerpoint/2010/main" val="2101353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C933D-88C7-573A-0F7C-E49B5EC8105A}"/>
              </a:ext>
            </a:extLst>
          </p:cNvPr>
          <p:cNvSpPr>
            <a:spLocks noGrp="1"/>
          </p:cNvSpPr>
          <p:nvPr>
            <p:ph type="title"/>
          </p:nvPr>
        </p:nvSpPr>
        <p:spPr/>
        <p:txBody>
          <a:bodyPr/>
          <a:lstStyle/>
          <a:p>
            <a:r>
              <a:rPr lang="en-US">
                <a:solidFill>
                  <a:srgbClr val="465359"/>
                </a:solidFill>
              </a:rPr>
              <a:t>Demo &amp; UI</a:t>
            </a:r>
          </a:p>
        </p:txBody>
      </p:sp>
      <p:sp>
        <p:nvSpPr>
          <p:cNvPr id="4" name="TextBox 3">
            <a:extLst>
              <a:ext uri="{FF2B5EF4-FFF2-40B4-BE49-F238E27FC236}">
                <a16:creationId xmlns:a16="http://schemas.microsoft.com/office/drawing/2014/main" id="{969F4443-B7E6-6EA2-1E02-74D78FB77874}"/>
              </a:ext>
            </a:extLst>
          </p:cNvPr>
          <p:cNvSpPr txBox="1"/>
          <p:nvPr/>
        </p:nvSpPr>
        <p:spPr>
          <a:xfrm>
            <a:off x="454744" y="1769806"/>
            <a:ext cx="3465873"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rPr>
              <a:t>1. Training Tab </a:t>
            </a:r>
            <a:endParaRPr lang="en-US"/>
          </a:p>
          <a:p>
            <a:r>
              <a:rPr lang="en-US">
                <a:solidFill>
                  <a:srgbClr val="465359"/>
                </a:solidFill>
              </a:rPr>
              <a:t>- Algorithm selection (</a:t>
            </a:r>
            <a:r>
              <a:rPr lang="en-US" err="1">
                <a:solidFill>
                  <a:srgbClr val="465359"/>
                </a:solidFill>
              </a:rPr>
              <a:t>XGBoost</a:t>
            </a:r>
            <a:r>
              <a:rPr lang="en-US">
                <a:solidFill>
                  <a:srgbClr val="465359"/>
                </a:solidFill>
              </a:rPr>
              <a:t>/RF)</a:t>
            </a:r>
            <a:endParaRPr lang="en-US">
              <a:solidFill>
                <a:srgbClr val="000000"/>
              </a:solidFill>
            </a:endParaRPr>
          </a:p>
          <a:p>
            <a:r>
              <a:rPr lang="en-US">
                <a:solidFill>
                  <a:srgbClr val="465359"/>
                </a:solidFill>
              </a:rPr>
              <a:t>- Hyperparameter optimization toggle </a:t>
            </a:r>
            <a:endParaRPr lang="en-US">
              <a:solidFill>
                <a:srgbClr val="000000"/>
              </a:solidFill>
            </a:endParaRPr>
          </a:p>
          <a:p>
            <a:r>
              <a:rPr lang="en-US">
                <a:solidFill>
                  <a:srgbClr val="465359"/>
                </a:solidFill>
              </a:rPr>
              <a:t>- Training status and performance metrics </a:t>
            </a:r>
            <a:endParaRPr lang="en-US">
              <a:solidFill>
                <a:srgbClr val="000000"/>
              </a:solidFill>
            </a:endParaRPr>
          </a:p>
          <a:p>
            <a:r>
              <a:rPr lang="en-US">
                <a:solidFill>
                  <a:srgbClr val="465359"/>
                </a:solidFill>
              </a:rPr>
              <a:t>- Model save/load functionality </a:t>
            </a:r>
            <a:endParaRPr lang="en-US"/>
          </a:p>
          <a:p>
            <a:endParaRPr lang="en-US">
              <a:solidFill>
                <a:srgbClr val="465359"/>
              </a:solidFill>
            </a:endParaRPr>
          </a:p>
          <a:p>
            <a:r>
              <a:rPr lang="en-US">
                <a:solidFill>
                  <a:srgbClr val="465359"/>
                </a:solidFill>
              </a:rPr>
              <a:t>2. Prediction Tab</a:t>
            </a:r>
          </a:p>
          <a:p>
            <a:r>
              <a:rPr lang="en-US">
                <a:solidFill>
                  <a:srgbClr val="465359"/>
                </a:solidFill>
              </a:rPr>
              <a:t>- Patient data input form</a:t>
            </a:r>
            <a:endParaRPr lang="en-US">
              <a:solidFill>
                <a:srgbClr val="000000"/>
              </a:solidFill>
            </a:endParaRPr>
          </a:p>
          <a:p>
            <a:r>
              <a:rPr lang="en-US">
                <a:solidFill>
                  <a:srgbClr val="465359"/>
                </a:solidFill>
              </a:rPr>
              <a:t>- Real-time risk prediction</a:t>
            </a:r>
            <a:endParaRPr lang="en-US">
              <a:solidFill>
                <a:srgbClr val="000000"/>
              </a:solidFill>
            </a:endParaRPr>
          </a:p>
          <a:p>
            <a:r>
              <a:rPr lang="en-US">
                <a:solidFill>
                  <a:srgbClr val="465359"/>
                </a:solidFill>
              </a:rPr>
              <a:t>- Risk percentage and level</a:t>
            </a:r>
            <a:endParaRPr lang="en-US">
              <a:solidFill>
                <a:srgbClr val="000000"/>
              </a:solidFill>
            </a:endParaRPr>
          </a:p>
          <a:p>
            <a:r>
              <a:rPr lang="en-US">
                <a:solidFill>
                  <a:srgbClr val="465359"/>
                </a:solidFill>
              </a:rPr>
              <a:t>- Top 5 feature importance</a:t>
            </a:r>
            <a:endParaRPr lang="en-US">
              <a:solidFill>
                <a:srgbClr val="000000"/>
              </a:solidFill>
            </a:endParaRPr>
          </a:p>
          <a:p>
            <a:r>
              <a:rPr lang="en-US">
                <a:solidFill>
                  <a:srgbClr val="465359"/>
                </a:solidFill>
              </a:rPr>
              <a:t>- Personalized explanation - SHAP visualization</a:t>
            </a:r>
            <a:endParaRPr lang="en-US"/>
          </a:p>
          <a:p>
            <a:pPr marL="285750" indent="-285750" algn="ctr">
              <a:buFont typeface="Calibri"/>
              <a:buChar char="-"/>
            </a:pPr>
            <a:endParaRPr lang="en-US"/>
          </a:p>
        </p:txBody>
      </p:sp>
      <p:sp>
        <p:nvSpPr>
          <p:cNvPr id="5" name="TextBox 4">
            <a:extLst>
              <a:ext uri="{FF2B5EF4-FFF2-40B4-BE49-F238E27FC236}">
                <a16:creationId xmlns:a16="http://schemas.microsoft.com/office/drawing/2014/main" id="{C38CB6FF-2AF1-6B8B-EE39-8945D5067435}"/>
              </a:ext>
            </a:extLst>
          </p:cNvPr>
          <p:cNvSpPr txBox="1"/>
          <p:nvPr/>
        </p:nvSpPr>
        <p:spPr>
          <a:xfrm>
            <a:off x="4313902" y="1708354"/>
            <a:ext cx="3502744" cy="51397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rtl="0"/>
            <a:r>
              <a:rPr lang="en-US" sz="1800" baseline="0">
                <a:solidFill>
                  <a:srgbClr val="465359"/>
                </a:solidFill>
                <a:latin typeface="Gill Sans MT"/>
                <a:ea typeface="Segoe UI"/>
                <a:cs typeface="Segoe UI"/>
              </a:rPr>
              <a:t>3. Visualizations Tab</a:t>
            </a:r>
            <a:r>
              <a:rPr lang="en-US" sz="1800">
                <a:latin typeface="Gill Sans MT"/>
                <a:ea typeface="Segoe UI"/>
                <a:cs typeface="Segoe UI"/>
              </a:rPr>
              <a:t>​</a:t>
            </a:r>
          </a:p>
          <a:p>
            <a:pPr rtl="0"/>
            <a:r>
              <a:rPr lang="en-US" sz="1800" baseline="0">
                <a:solidFill>
                  <a:srgbClr val="465359"/>
                </a:solidFill>
                <a:latin typeface="Gill Sans MT"/>
                <a:ea typeface="Segoe UI"/>
                <a:cs typeface="Segoe UI"/>
              </a:rPr>
              <a:t>- Target distribution</a:t>
            </a:r>
            <a:r>
              <a:rPr lang="en-US" sz="1800">
                <a:latin typeface="Gill Sans MT"/>
                <a:ea typeface="Segoe UI"/>
                <a:cs typeface="Segoe UI"/>
              </a:rPr>
              <a:t>​</a:t>
            </a:r>
          </a:p>
          <a:p>
            <a:pPr rtl="0"/>
            <a:r>
              <a:rPr lang="en-US" sz="1800" baseline="0">
                <a:solidFill>
                  <a:srgbClr val="465359"/>
                </a:solidFill>
                <a:latin typeface="Gill Sans MT"/>
                <a:ea typeface="Segoe UI"/>
                <a:cs typeface="Segoe UI"/>
              </a:rPr>
              <a:t>- Feature distributions</a:t>
            </a:r>
            <a:r>
              <a:rPr lang="en-US" sz="1800">
                <a:latin typeface="Gill Sans MT"/>
                <a:ea typeface="Segoe UI"/>
                <a:cs typeface="Segoe UI"/>
              </a:rPr>
              <a:t>​</a:t>
            </a:r>
          </a:p>
          <a:p>
            <a:pPr rtl="0"/>
            <a:r>
              <a:rPr lang="en-US" sz="1800" baseline="0">
                <a:solidFill>
                  <a:srgbClr val="465359"/>
                </a:solidFill>
                <a:latin typeface="Gill Sans MT"/>
                <a:ea typeface="Segoe UI"/>
                <a:cs typeface="Segoe UI"/>
              </a:rPr>
              <a:t>- Confusion matrix</a:t>
            </a:r>
            <a:r>
              <a:rPr lang="en-US" sz="1800">
                <a:latin typeface="Gill Sans MT"/>
                <a:ea typeface="Segoe UI"/>
                <a:cs typeface="Segoe UI"/>
              </a:rPr>
              <a:t>​</a:t>
            </a:r>
          </a:p>
          <a:p>
            <a:pPr rtl="0"/>
            <a:r>
              <a:rPr lang="en-US" sz="1800" baseline="0">
                <a:solidFill>
                  <a:srgbClr val="465359"/>
                </a:solidFill>
                <a:latin typeface="Gill Sans MT"/>
                <a:ea typeface="Segoe UI"/>
                <a:cs typeface="Segoe UI"/>
              </a:rPr>
              <a:t>- ROC curve</a:t>
            </a:r>
            <a:r>
              <a:rPr lang="en-US" sz="1800">
                <a:latin typeface="Gill Sans MT"/>
                <a:ea typeface="Segoe UI"/>
                <a:cs typeface="Segoe UI"/>
              </a:rPr>
              <a:t>​</a:t>
            </a:r>
          </a:p>
          <a:p>
            <a:pPr rtl="0"/>
            <a:r>
              <a:rPr lang="en-US" sz="1800" baseline="0">
                <a:solidFill>
                  <a:srgbClr val="465359"/>
                </a:solidFill>
                <a:latin typeface="Gill Sans MT"/>
                <a:ea typeface="Segoe UI"/>
                <a:cs typeface="Segoe UI"/>
              </a:rPr>
              <a:t>- Prediction distribution</a:t>
            </a:r>
            <a:r>
              <a:rPr lang="en-US" sz="1800">
                <a:solidFill>
                  <a:srgbClr val="465359"/>
                </a:solidFill>
                <a:latin typeface="Gill Sans MT"/>
                <a:ea typeface="Segoe UI"/>
                <a:cs typeface="Segoe UI"/>
              </a:rPr>
              <a:t>​</a:t>
            </a:r>
          </a:p>
          <a:p>
            <a:pPr rtl="0"/>
            <a:r>
              <a:rPr lang="en-US" sz="1800" baseline="0">
                <a:solidFill>
                  <a:srgbClr val="465359"/>
                </a:solidFill>
                <a:latin typeface="Gill Sans MT"/>
                <a:ea typeface="Segoe UI"/>
                <a:cs typeface="Segoe UI"/>
              </a:rPr>
              <a:t>- Correlation heatmap</a:t>
            </a:r>
            <a:r>
              <a:rPr lang="en-US" sz="1800">
                <a:solidFill>
                  <a:srgbClr val="465359"/>
                </a:solidFill>
                <a:latin typeface="Gill Sans MT"/>
                <a:ea typeface="Segoe UI"/>
                <a:cs typeface="Segoe UI"/>
              </a:rPr>
              <a:t>​</a:t>
            </a:r>
          </a:p>
          <a:p>
            <a:pPr rtl="0"/>
            <a:r>
              <a:rPr lang="en-US" sz="1800" baseline="0">
                <a:solidFill>
                  <a:srgbClr val="465359"/>
                </a:solidFill>
                <a:latin typeface="Gill Sans MT"/>
                <a:ea typeface="Segoe UI"/>
                <a:cs typeface="Segoe UI"/>
              </a:rPr>
              <a:t>- SHAP summary plots</a:t>
            </a:r>
            <a:r>
              <a:rPr lang="en-US" sz="1800">
                <a:solidFill>
                  <a:srgbClr val="465359"/>
                </a:solidFill>
                <a:latin typeface="Gill Sans MT"/>
                <a:ea typeface="Segoe UI"/>
                <a:cs typeface="Segoe UI"/>
              </a:rPr>
              <a:t>​</a:t>
            </a:r>
          </a:p>
          <a:p>
            <a:endParaRPr lang="en-US">
              <a:solidFill>
                <a:srgbClr val="465359"/>
              </a:solidFill>
              <a:cs typeface="Segoe UI"/>
            </a:endParaRPr>
          </a:p>
          <a:p>
            <a:r>
              <a:rPr lang="en-US">
                <a:solidFill>
                  <a:srgbClr val="465359"/>
                </a:solidFill>
                <a:ea typeface="+mn-lt"/>
                <a:cs typeface="+mn-lt"/>
              </a:rPr>
              <a:t>4. AI Chatbot Tab</a:t>
            </a:r>
            <a:endParaRPr lang="en-US">
              <a:solidFill>
                <a:srgbClr val="465359"/>
              </a:solidFill>
            </a:endParaRPr>
          </a:p>
          <a:p>
            <a:r>
              <a:rPr lang="en-US">
                <a:solidFill>
                  <a:srgbClr val="465359"/>
                </a:solidFill>
                <a:ea typeface="+mn-lt"/>
                <a:cs typeface="+mn-lt"/>
              </a:rPr>
              <a:t>- </a:t>
            </a:r>
            <a:r>
              <a:rPr lang="en-US" err="1">
                <a:solidFill>
                  <a:srgbClr val="465359"/>
                </a:solidFill>
                <a:ea typeface="+mn-lt"/>
                <a:cs typeface="+mn-lt"/>
              </a:rPr>
              <a:t>LangChain</a:t>
            </a:r>
            <a:r>
              <a:rPr lang="en-US">
                <a:solidFill>
                  <a:srgbClr val="465359"/>
                </a:solidFill>
                <a:ea typeface="+mn-lt"/>
                <a:cs typeface="+mn-lt"/>
              </a:rPr>
              <a:t>-powered conversational agent</a:t>
            </a:r>
            <a:endParaRPr lang="en-US">
              <a:solidFill>
                <a:srgbClr val="465359"/>
              </a:solidFill>
            </a:endParaRPr>
          </a:p>
          <a:p>
            <a:r>
              <a:rPr lang="en-US">
                <a:solidFill>
                  <a:srgbClr val="465359"/>
                </a:solidFill>
                <a:ea typeface="+mn-lt"/>
                <a:cs typeface="+mn-lt"/>
              </a:rPr>
              <a:t>- Natural language queries about PPD risk</a:t>
            </a:r>
            <a:endParaRPr lang="en-US">
              <a:solidFill>
                <a:srgbClr val="465359"/>
              </a:solidFill>
            </a:endParaRPr>
          </a:p>
          <a:p>
            <a:r>
              <a:rPr lang="en-US">
                <a:solidFill>
                  <a:srgbClr val="465359"/>
                </a:solidFill>
                <a:ea typeface="+mn-lt"/>
                <a:cs typeface="+mn-lt"/>
              </a:rPr>
              <a:t>- Example questions provided</a:t>
            </a:r>
            <a:endParaRPr lang="en-US">
              <a:solidFill>
                <a:srgbClr val="465359"/>
              </a:solidFill>
            </a:endParaRPr>
          </a:p>
          <a:p>
            <a:r>
              <a:rPr lang="en-US">
                <a:solidFill>
                  <a:srgbClr val="465359"/>
                </a:solidFill>
                <a:ea typeface="+mn-lt"/>
                <a:cs typeface="+mn-lt"/>
              </a:rPr>
              <a:t>- Integration with PPD prediction mode</a:t>
            </a:r>
            <a:endParaRPr lang="en-US">
              <a:solidFill>
                <a:srgbClr val="465359"/>
              </a:solidFill>
            </a:endParaRPr>
          </a:p>
          <a:p>
            <a:pPr algn="ctr"/>
            <a:endParaRPr lang="en-US"/>
          </a:p>
        </p:txBody>
      </p:sp>
      <p:sp>
        <p:nvSpPr>
          <p:cNvPr id="6" name="TextBox 5">
            <a:extLst>
              <a:ext uri="{FF2B5EF4-FFF2-40B4-BE49-F238E27FC236}">
                <a16:creationId xmlns:a16="http://schemas.microsoft.com/office/drawing/2014/main" id="{0AC57251-AB10-C1D6-AD4A-304CEA552D14}"/>
              </a:ext>
            </a:extLst>
          </p:cNvPr>
          <p:cNvSpPr txBox="1"/>
          <p:nvPr/>
        </p:nvSpPr>
        <p:spPr>
          <a:xfrm>
            <a:off x="8025579" y="1708354"/>
            <a:ext cx="3502744"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rPr>
              <a:t>5. EPDS Chatbot Tab</a:t>
            </a:r>
            <a:endParaRPr lang="en-US"/>
          </a:p>
          <a:p>
            <a:r>
              <a:rPr lang="en-US">
                <a:solidFill>
                  <a:srgbClr val="465359"/>
                </a:solidFill>
              </a:rPr>
              <a:t>- EPDS conversational assessment</a:t>
            </a:r>
            <a:endParaRPr lang="en-US">
              <a:solidFill>
                <a:srgbClr val="000000"/>
              </a:solidFill>
            </a:endParaRPr>
          </a:p>
          <a:p>
            <a:r>
              <a:rPr lang="en-US">
                <a:solidFill>
                  <a:srgbClr val="465359"/>
                </a:solidFill>
              </a:rPr>
              <a:t>- Natural language patient interaction</a:t>
            </a:r>
            <a:endParaRPr lang="en-US">
              <a:solidFill>
                <a:srgbClr val="000000"/>
              </a:solidFill>
            </a:endParaRPr>
          </a:p>
          <a:p>
            <a:r>
              <a:rPr lang="en-US">
                <a:solidFill>
                  <a:srgbClr val="465359"/>
                </a:solidFill>
              </a:rPr>
              <a:t>- Sentiment analysis and distress detection</a:t>
            </a:r>
            <a:endParaRPr lang="en-US">
              <a:solidFill>
                <a:srgbClr val="000000"/>
              </a:solidFill>
            </a:endParaRPr>
          </a:p>
          <a:p>
            <a:r>
              <a:rPr lang="en-US">
                <a:solidFill>
                  <a:srgbClr val="465359"/>
                </a:solidFill>
              </a:rPr>
              <a:t>- Automatic scoring and risk assessment</a:t>
            </a:r>
            <a:endParaRPr lang="en-US">
              <a:solidFill>
                <a:srgbClr val="000000"/>
              </a:solidFill>
            </a:endParaRPr>
          </a:p>
          <a:p>
            <a:r>
              <a:rPr lang="en-US">
                <a:solidFill>
                  <a:srgbClr val="465359"/>
                </a:solidFill>
              </a:rPr>
              <a:t>- Crisis resource provision</a:t>
            </a:r>
            <a:endParaRPr lang="en-US"/>
          </a:p>
          <a:p>
            <a:pPr algn="ctr"/>
            <a:endParaRPr lang="en-US"/>
          </a:p>
        </p:txBody>
      </p:sp>
    </p:spTree>
    <p:extLst>
      <p:ext uri="{BB962C8B-B14F-4D97-AF65-F5344CB8AC3E}">
        <p14:creationId xmlns:p14="http://schemas.microsoft.com/office/powerpoint/2010/main" val="2750513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C5DC6-6DAB-12E7-0184-F00EF7B4117E}"/>
              </a:ext>
            </a:extLst>
          </p:cNvPr>
          <p:cNvSpPr>
            <a:spLocks noGrp="1"/>
          </p:cNvSpPr>
          <p:nvPr>
            <p:ph type="title"/>
          </p:nvPr>
        </p:nvSpPr>
        <p:spPr/>
        <p:txBody>
          <a:bodyPr/>
          <a:lstStyle/>
          <a:p>
            <a:r>
              <a:rPr lang="en-US">
                <a:solidFill>
                  <a:srgbClr val="465359"/>
                </a:solidFill>
                <a:ea typeface="+mj-lt"/>
                <a:cs typeface="+mj-lt"/>
              </a:rPr>
              <a:t>Future Work</a:t>
            </a:r>
          </a:p>
          <a:p>
            <a:endParaRPr lang="en-US"/>
          </a:p>
        </p:txBody>
      </p:sp>
      <p:sp>
        <p:nvSpPr>
          <p:cNvPr id="6" name="TextBox 5">
            <a:extLst>
              <a:ext uri="{FF2B5EF4-FFF2-40B4-BE49-F238E27FC236}">
                <a16:creationId xmlns:a16="http://schemas.microsoft.com/office/drawing/2014/main" id="{29ABF94F-9E49-5E8C-6708-E0692910DA22}"/>
              </a:ext>
            </a:extLst>
          </p:cNvPr>
          <p:cNvSpPr txBox="1"/>
          <p:nvPr/>
        </p:nvSpPr>
        <p:spPr>
          <a:xfrm>
            <a:off x="4289323" y="1474838"/>
            <a:ext cx="3601067"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rPr>
              <a:t>Planned Improvements:</a:t>
            </a:r>
          </a:p>
          <a:p>
            <a:endParaRPr lang="en-US">
              <a:solidFill>
                <a:srgbClr val="465359"/>
              </a:solidFill>
            </a:endParaRPr>
          </a:p>
          <a:p>
            <a:r>
              <a:rPr lang="en-US">
                <a:solidFill>
                  <a:srgbClr val="465359"/>
                </a:solidFill>
              </a:rPr>
              <a:t>- Additional ML algorithms (SVM, Neural Networks) </a:t>
            </a:r>
          </a:p>
          <a:p>
            <a:r>
              <a:rPr lang="en-US">
                <a:solidFill>
                  <a:srgbClr val="465359"/>
                </a:solidFill>
              </a:rPr>
              <a:t>- Real-time data streaming integration </a:t>
            </a:r>
          </a:p>
          <a:p>
            <a:r>
              <a:rPr lang="en-US">
                <a:solidFill>
                  <a:srgbClr val="465359"/>
                </a:solidFill>
              </a:rPr>
              <a:t>- Multi-language support expansion </a:t>
            </a:r>
          </a:p>
          <a:p>
            <a:r>
              <a:rPr lang="en-US">
                <a:solidFill>
                  <a:srgbClr val="465359"/>
                </a:solidFill>
              </a:rPr>
              <a:t>- Mobile app interface </a:t>
            </a:r>
          </a:p>
          <a:p>
            <a:r>
              <a:rPr lang="en-US">
                <a:solidFill>
                  <a:srgbClr val="465359"/>
                </a:solidFill>
              </a:rPr>
              <a:t>- Electronic Health Record (EHR) integration </a:t>
            </a:r>
          </a:p>
          <a:p>
            <a:r>
              <a:rPr lang="en-US">
                <a:solidFill>
                  <a:srgbClr val="465359"/>
                </a:solidFill>
              </a:rPr>
              <a:t>- Longitudinal risk tracking -</a:t>
            </a:r>
          </a:p>
          <a:p>
            <a:r>
              <a:rPr lang="en-US">
                <a:solidFill>
                  <a:srgbClr val="465359"/>
                </a:solidFill>
              </a:rPr>
              <a:t> Clinician dashboard </a:t>
            </a:r>
          </a:p>
          <a:p>
            <a:r>
              <a:rPr lang="en-US">
                <a:solidFill>
                  <a:srgbClr val="465359"/>
                </a:solidFill>
              </a:rPr>
              <a:t>- Patient portal </a:t>
            </a:r>
          </a:p>
          <a:p>
            <a:r>
              <a:rPr lang="en-US">
                <a:solidFill>
                  <a:srgbClr val="465359"/>
                </a:solidFill>
              </a:rPr>
              <a:t>- Automated report generation</a:t>
            </a:r>
          </a:p>
          <a:p>
            <a:r>
              <a:rPr lang="en-US">
                <a:solidFill>
                  <a:srgbClr val="465359"/>
                </a:solidFill>
              </a:rPr>
              <a:t>- API deployment</a:t>
            </a:r>
          </a:p>
        </p:txBody>
      </p:sp>
      <p:sp>
        <p:nvSpPr>
          <p:cNvPr id="7" name="TextBox 6">
            <a:extLst>
              <a:ext uri="{FF2B5EF4-FFF2-40B4-BE49-F238E27FC236}">
                <a16:creationId xmlns:a16="http://schemas.microsoft.com/office/drawing/2014/main" id="{8858FB4D-3637-2D3B-63EA-8D636B0F4CAC}"/>
              </a:ext>
            </a:extLst>
          </p:cNvPr>
          <p:cNvSpPr txBox="1"/>
          <p:nvPr/>
        </p:nvSpPr>
        <p:spPr>
          <a:xfrm>
            <a:off x="454742" y="1474839"/>
            <a:ext cx="3404420"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65359"/>
                </a:solidFill>
                <a:cs typeface="Arial"/>
              </a:rPr>
              <a:t>Planned actions for further implementation:</a:t>
            </a:r>
          </a:p>
          <a:p>
            <a:endParaRPr lang="en-US">
              <a:solidFill>
                <a:srgbClr val="465359"/>
              </a:solidFill>
              <a:latin typeface="Gill Sans MT"/>
              <a:cs typeface="Arial"/>
            </a:endParaRPr>
          </a:p>
          <a:p>
            <a:pPr marL="305435" indent="-305435">
              <a:buFont typeface=""/>
              <a:buChar char="•"/>
            </a:pPr>
            <a:r>
              <a:rPr lang="en-US">
                <a:solidFill>
                  <a:srgbClr val="465359"/>
                </a:solidFill>
                <a:latin typeface="Gill Sans MT"/>
                <a:cs typeface="Arial"/>
              </a:rPr>
              <a:t>Adjusting questions according to risk level</a:t>
            </a:r>
            <a:endParaRPr lang="en-US">
              <a:solidFill>
                <a:srgbClr val="465359"/>
              </a:solidFill>
              <a:cs typeface="Arial"/>
            </a:endParaRPr>
          </a:p>
          <a:p>
            <a:pPr marL="305435" lvl="0" indent="-305435" rtl="0">
              <a:buFont typeface=""/>
              <a:buChar char="•"/>
            </a:pPr>
            <a:r>
              <a:rPr lang="en-US" sz="1800" baseline="0">
                <a:solidFill>
                  <a:srgbClr val="465359"/>
                </a:solidFill>
                <a:latin typeface="Gill Sans MT"/>
                <a:ea typeface="Arial"/>
                <a:cs typeface="Arial"/>
              </a:rPr>
              <a:t>Prioritizing mothers according to risk level</a:t>
            </a:r>
            <a:endParaRPr lang="en-US" sz="1800">
              <a:solidFill>
                <a:srgbClr val="465359"/>
              </a:solidFill>
              <a:latin typeface="Gill Sans MT"/>
              <a:ea typeface="Arial"/>
              <a:cs typeface="Arial"/>
            </a:endParaRPr>
          </a:p>
          <a:p>
            <a:pPr marL="305435" indent="-305435">
              <a:buFont typeface=""/>
              <a:buChar char="•"/>
            </a:pPr>
            <a:r>
              <a:rPr lang="en-US" sz="1800" baseline="0">
                <a:solidFill>
                  <a:srgbClr val="465359"/>
                </a:solidFill>
                <a:latin typeface="Gill Sans MT"/>
                <a:ea typeface="Arial"/>
                <a:cs typeface="Arial"/>
              </a:rPr>
              <a:t>Creating an update interface for the family doctor and the gynecologist in the community </a:t>
            </a:r>
            <a:r>
              <a:rPr lang="en-US">
                <a:solidFill>
                  <a:srgbClr val="465359"/>
                </a:solidFill>
                <a:latin typeface="Gill Sans MT"/>
                <a:ea typeface="Arial"/>
                <a:cs typeface="Arial"/>
              </a:rPr>
              <a:t>after discharge</a:t>
            </a:r>
            <a:r>
              <a:rPr lang="en-US" sz="1800" baseline="0">
                <a:solidFill>
                  <a:srgbClr val="465359"/>
                </a:solidFill>
                <a:latin typeface="Gill Sans MT"/>
                <a:ea typeface="Arial"/>
                <a:cs typeface="Arial"/>
              </a:rPr>
              <a:t> for the purpose of continuity of care and follow-up</a:t>
            </a:r>
            <a:endParaRPr lang="en-US" sz="1800">
              <a:solidFill>
                <a:srgbClr val="465359"/>
              </a:solidFill>
              <a:latin typeface="Gill Sans MT"/>
              <a:ea typeface="Arial"/>
              <a:cs typeface="Arial"/>
            </a:endParaRPr>
          </a:p>
        </p:txBody>
      </p:sp>
      <p:pic>
        <p:nvPicPr>
          <p:cNvPr id="8" name="Picture 7" descr="A stone path in a forest&#10;&#10;AI-generated content may be incorrect.">
            <a:extLst>
              <a:ext uri="{FF2B5EF4-FFF2-40B4-BE49-F238E27FC236}">
                <a16:creationId xmlns:a16="http://schemas.microsoft.com/office/drawing/2014/main" id="{A9E8B8E7-90B0-B876-0639-7BF12618802E}"/>
              </a:ext>
            </a:extLst>
          </p:cNvPr>
          <p:cNvPicPr>
            <a:picLocks noChangeAspect="1"/>
          </p:cNvPicPr>
          <p:nvPr/>
        </p:nvPicPr>
        <p:blipFill>
          <a:blip r:embed="rId2"/>
          <a:stretch>
            <a:fillRect/>
          </a:stretch>
        </p:blipFill>
        <p:spPr>
          <a:xfrm>
            <a:off x="8025582" y="417870"/>
            <a:ext cx="4166418" cy="5862486"/>
          </a:xfrm>
          <a:prstGeom prst="rect">
            <a:avLst/>
          </a:prstGeom>
        </p:spPr>
      </p:pic>
    </p:spTree>
    <p:extLst>
      <p:ext uri="{BB962C8B-B14F-4D97-AF65-F5344CB8AC3E}">
        <p14:creationId xmlns:p14="http://schemas.microsoft.com/office/powerpoint/2010/main" val="2805631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sz="3600">
                <a:solidFill>
                  <a:srgbClr val="465359"/>
                </a:solidFill>
              </a:rPr>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a:xfrm>
            <a:off x="462151" y="3980844"/>
            <a:ext cx="2590104" cy="2686448"/>
          </a:xfrm>
        </p:spPr>
        <p:txBody>
          <a:bodyPr>
            <a:normAutofit/>
          </a:bodyPr>
          <a:lstStyle/>
          <a:p>
            <a:r>
              <a:rPr lang="en-US" sz="1200" cap="all">
                <a:solidFill>
                  <a:srgbClr val="465359"/>
                </a:solidFill>
                <a:ea typeface="+mn-lt"/>
                <a:cs typeface="+mn-lt"/>
              </a:rPr>
              <a:t>MEDICAL staff: </a:t>
            </a:r>
            <a:endParaRPr lang="en-US" sz="1200">
              <a:solidFill>
                <a:srgbClr val="465359"/>
              </a:solidFill>
              <a:ea typeface="+mn-lt"/>
              <a:cs typeface="+mn-lt"/>
            </a:endParaRPr>
          </a:p>
          <a:p>
            <a:r>
              <a:rPr lang="en-US" sz="1200" cap="all">
                <a:solidFill>
                  <a:srgbClr val="465359"/>
                </a:solidFill>
                <a:ea typeface="+mn-lt"/>
                <a:cs typeface="+mn-lt"/>
              </a:rPr>
              <a:t>Prof. GALI </a:t>
            </a:r>
            <a:r>
              <a:rPr lang="en-US" sz="1200" cap="all" err="1">
                <a:solidFill>
                  <a:srgbClr val="465359"/>
                </a:solidFill>
                <a:ea typeface="+mn-lt"/>
                <a:cs typeface="+mn-lt"/>
              </a:rPr>
              <a:t>Pariante</a:t>
            </a:r>
            <a:endParaRPr lang="en-US" sz="1200" cap="all">
              <a:solidFill>
                <a:srgbClr val="465359"/>
              </a:solidFill>
              <a:ea typeface="+mn-lt"/>
              <a:cs typeface="+mn-lt"/>
            </a:endParaRPr>
          </a:p>
          <a:p>
            <a:r>
              <a:rPr lang="en-US" sz="1200" cap="all">
                <a:solidFill>
                  <a:srgbClr val="465359"/>
                </a:solidFill>
                <a:ea typeface="+mn-lt"/>
                <a:cs typeface="+mn-lt"/>
              </a:rPr>
              <a:t>Dr. NOAM Shema, </a:t>
            </a:r>
          </a:p>
          <a:p>
            <a:r>
              <a:rPr lang="en-US" sz="1200" cap="all">
                <a:solidFill>
                  <a:srgbClr val="465359"/>
                </a:solidFill>
                <a:ea typeface="+mn-lt"/>
                <a:cs typeface="+mn-lt"/>
              </a:rPr>
              <a:t>Dr. DANIELLE Ben Ari</a:t>
            </a:r>
            <a:endParaRPr lang="en-US" sz="1200" cap="all">
              <a:solidFill>
                <a:srgbClr val="465359"/>
              </a:solidFill>
            </a:endParaRPr>
          </a:p>
          <a:p>
            <a:endParaRPr lang="en-US" sz="1200" cap="all">
              <a:solidFill>
                <a:srgbClr val="465359"/>
              </a:solidFill>
              <a:ea typeface="+mn-lt"/>
              <a:cs typeface="+mn-lt"/>
            </a:endParaRPr>
          </a:p>
          <a:p>
            <a:r>
              <a:rPr lang="en-US" sz="1200" cap="all">
                <a:solidFill>
                  <a:srgbClr val="465359"/>
                </a:solidFill>
                <a:ea typeface="+mn-lt"/>
                <a:cs typeface="+mn-lt"/>
              </a:rPr>
              <a:t>technological side:</a:t>
            </a:r>
          </a:p>
          <a:p>
            <a:r>
              <a:rPr lang="en-US" sz="1200" cap="all">
                <a:solidFill>
                  <a:srgbClr val="465359"/>
                </a:solidFill>
                <a:ea typeface="+mn-lt"/>
                <a:cs typeface="+mn-lt"/>
              </a:rPr>
              <a:t>Ms. NATALIA Gordon</a:t>
            </a:r>
          </a:p>
          <a:p>
            <a:r>
              <a:rPr lang="en-US" sz="1200" cap="all">
                <a:solidFill>
                  <a:srgbClr val="465359"/>
                </a:solidFill>
                <a:ea typeface="+mn-lt"/>
                <a:cs typeface="+mn-lt"/>
              </a:rPr>
              <a:t>Ms. GOLDA </a:t>
            </a:r>
            <a:r>
              <a:rPr lang="en-US" sz="1200" cap="all" err="1">
                <a:solidFill>
                  <a:srgbClr val="465359"/>
                </a:solidFill>
                <a:ea typeface="+mn-lt"/>
                <a:cs typeface="+mn-lt"/>
              </a:rPr>
              <a:t>KrIshtAlE</a:t>
            </a:r>
            <a:r>
              <a:rPr lang="en-US" sz="1200" cap="all" err="1">
                <a:ea typeface="+mn-lt"/>
                <a:cs typeface="+mn-lt"/>
              </a:rPr>
              <a:t>v</a:t>
            </a:r>
            <a:r>
              <a:rPr lang="en-US" sz="1200" cap="all">
                <a:ea typeface="+mn-lt"/>
                <a:cs typeface="+mn-lt"/>
              </a:rPr>
              <a:t> </a:t>
            </a:r>
            <a:endParaRPr lang="en-US" sz="1200" cap="all"/>
          </a:p>
          <a:p>
            <a:endParaRPr lang="en-US"/>
          </a:p>
        </p:txBody>
      </p:sp>
      <p:pic>
        <p:nvPicPr>
          <p:cNvPr id="8" name="Picture Placeholder 7" descr="A collage of a person and a doctor&#10;&#10;AI-generated content may be incorrect.">
            <a:extLst>
              <a:ext uri="{FF2B5EF4-FFF2-40B4-BE49-F238E27FC236}">
                <a16:creationId xmlns:a16="http://schemas.microsoft.com/office/drawing/2014/main" id="{1DA6BCEE-F592-3017-37D5-315C956A96E1}"/>
              </a:ext>
            </a:extLst>
          </p:cNvPr>
          <p:cNvPicPr>
            <a:picLocks noGrp="1" noChangeAspect="1"/>
          </p:cNvPicPr>
          <p:nvPr>
            <p:ph type="pic" sz="quarter" idx="13"/>
          </p:nvPr>
        </p:nvPicPr>
        <p:blipFill>
          <a:blip r:embed="rId3"/>
          <a:srcRect l="6061" r="6061"/>
          <a:stretch/>
        </p:blipFill>
        <p:spPr>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70959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444910" y="222208"/>
            <a:ext cx="3657600" cy="2100851"/>
          </a:xfrm>
        </p:spPr>
        <p:txBody>
          <a:bodyPr/>
          <a:lstStyle/>
          <a:p>
            <a:r>
              <a:rPr lang="en-US">
                <a:solidFill>
                  <a:srgbClr val="465359"/>
                </a:solidFill>
              </a:rPr>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44911" y="2592083"/>
            <a:ext cx="3657600" cy="3510898"/>
          </a:xfrm>
        </p:spPr>
        <p:txBody>
          <a:bodyPr>
            <a:normAutofit fontScale="92500" lnSpcReduction="20000"/>
          </a:bodyPr>
          <a:lstStyle/>
          <a:p>
            <a:r>
              <a:rPr lang="en-US">
                <a:solidFill>
                  <a:srgbClr val="465359"/>
                </a:solidFill>
                <a:ea typeface="+mn-lt"/>
                <a:cs typeface="+mn-lt"/>
              </a:rPr>
              <a:t>Introduction &amp; Problem</a:t>
            </a:r>
          </a:p>
          <a:p>
            <a:r>
              <a:rPr lang="en-US">
                <a:solidFill>
                  <a:srgbClr val="465359"/>
                </a:solidFill>
                <a:ea typeface="+mn-lt"/>
                <a:cs typeface="+mn-lt"/>
              </a:rPr>
              <a:t>Solution Overview</a:t>
            </a:r>
            <a:endParaRPr lang="en-US">
              <a:solidFill>
                <a:srgbClr val="465359"/>
              </a:solidFill>
            </a:endParaRPr>
          </a:p>
          <a:p>
            <a:r>
              <a:rPr lang="en-US">
                <a:solidFill>
                  <a:srgbClr val="465359"/>
                </a:solidFill>
                <a:ea typeface="+mn-lt"/>
                <a:cs typeface="+mn-lt"/>
              </a:rPr>
              <a:t>Main System Actions</a:t>
            </a:r>
          </a:p>
          <a:p>
            <a:r>
              <a:rPr lang="en-US">
                <a:solidFill>
                  <a:srgbClr val="465359"/>
                </a:solidFill>
                <a:ea typeface="+mn-lt"/>
                <a:cs typeface="+mn-lt"/>
              </a:rPr>
              <a:t>Project Overview</a:t>
            </a:r>
          </a:p>
          <a:p>
            <a:r>
              <a:rPr lang="en-US">
                <a:solidFill>
                  <a:srgbClr val="465359"/>
                </a:solidFill>
                <a:ea typeface="+mn-lt"/>
                <a:cs typeface="+mn-lt"/>
              </a:rPr>
              <a:t>Key Features</a:t>
            </a:r>
          </a:p>
          <a:p>
            <a:r>
              <a:rPr lang="en-US">
                <a:solidFill>
                  <a:srgbClr val="465359"/>
                </a:solidFill>
                <a:ea typeface="+mn-lt"/>
                <a:cs typeface="+mn-lt"/>
              </a:rPr>
              <a:t>Data &amp; Data Processing</a:t>
            </a:r>
            <a:endParaRPr lang="en-US">
              <a:solidFill>
                <a:srgbClr val="465359"/>
              </a:solidFill>
            </a:endParaRPr>
          </a:p>
          <a:p>
            <a:r>
              <a:rPr lang="en-US">
                <a:solidFill>
                  <a:srgbClr val="465359"/>
                </a:solidFill>
                <a:ea typeface="+mn-lt"/>
                <a:cs typeface="+mn-lt"/>
              </a:rPr>
              <a:t>System Architecture</a:t>
            </a:r>
            <a:endParaRPr lang="en-US">
              <a:solidFill>
                <a:srgbClr val="465359"/>
              </a:solidFill>
            </a:endParaRPr>
          </a:p>
          <a:p>
            <a:r>
              <a:rPr lang="en-US">
                <a:solidFill>
                  <a:srgbClr val="465359"/>
                </a:solidFill>
                <a:ea typeface="+mn-lt"/>
                <a:cs typeface="+mn-lt"/>
              </a:rPr>
              <a:t>ML Model &amp; AI Agents</a:t>
            </a:r>
          </a:p>
          <a:p>
            <a:r>
              <a:rPr lang="en-US">
                <a:solidFill>
                  <a:srgbClr val="465359"/>
                </a:solidFill>
                <a:ea typeface="+mn-lt"/>
                <a:cs typeface="+mn-lt"/>
              </a:rPr>
              <a:t>Demo &amp; UI</a:t>
            </a:r>
          </a:p>
          <a:p>
            <a:r>
              <a:rPr lang="en-US">
                <a:solidFill>
                  <a:srgbClr val="465359"/>
                </a:solidFill>
                <a:ea typeface="+mn-lt"/>
                <a:cs typeface="+mn-lt"/>
              </a:rPr>
              <a:t>Ethics, Impact &amp; Future</a:t>
            </a:r>
            <a:endParaRPr lang="en-US">
              <a:solidFill>
                <a:srgbClr val="465359"/>
              </a:solidFill>
            </a:endParaRP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 name="Rectangle 119">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2" name="Rectangle 121">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4" name="Rectangle 123">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6" name="Rectangle 125">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28" name="Rectangle 12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itle 1">
            <a:extLst>
              <a:ext uri="{FF2B5EF4-FFF2-40B4-BE49-F238E27FC236}">
                <a16:creationId xmlns:a16="http://schemas.microsoft.com/office/drawing/2014/main" id="{B68E91FE-1E96-9012-B0A7-9E9605A1D060}"/>
              </a:ext>
            </a:extLst>
          </p:cNvPr>
          <p:cNvSpPr>
            <a:spLocks noGrp="1"/>
          </p:cNvSpPr>
          <p:nvPr>
            <p:ph type="ctrTitle"/>
          </p:nvPr>
        </p:nvSpPr>
        <p:spPr>
          <a:xfrm>
            <a:off x="754981" y="4255589"/>
            <a:ext cx="10993549" cy="1475013"/>
          </a:xfrm>
        </p:spPr>
        <p:txBody>
          <a:bodyPr vert="horz" lIns="91440" tIns="45720" rIns="91440" bIns="45720" rtlCol="0" anchor="b">
            <a:normAutofit/>
          </a:bodyPr>
          <a:lstStyle/>
          <a:p>
            <a:pPr algn="l"/>
            <a:r>
              <a:rPr lang="en-US">
                <a:solidFill>
                  <a:srgbClr val="465359"/>
                </a:solidFill>
              </a:rPr>
              <a:t>AI-Powered Postpartum Depression Risk Prediction &amp; Conversational Screening</a:t>
            </a:r>
            <a:endParaRPr lang="en-US">
              <a:solidFill>
                <a:srgbClr val="404040"/>
              </a:solidFill>
            </a:endParaRPr>
          </a:p>
        </p:txBody>
      </p:sp>
      <p:sp>
        <p:nvSpPr>
          <p:cNvPr id="130" name="Rectangle 12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2" name="Rectangle 13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4" name="Rectangle 13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3" name="Picture 2" descr="A child looking at a phone&#10;&#10;AI-generated content may be incorrect.">
            <a:extLst>
              <a:ext uri="{FF2B5EF4-FFF2-40B4-BE49-F238E27FC236}">
                <a16:creationId xmlns:a16="http://schemas.microsoft.com/office/drawing/2014/main" id="{4E4B1DB6-4F39-D278-D422-664027417B93}"/>
              </a:ext>
            </a:extLst>
          </p:cNvPr>
          <p:cNvPicPr>
            <a:picLocks noChangeAspect="1"/>
          </p:cNvPicPr>
          <p:nvPr/>
        </p:nvPicPr>
        <p:blipFill>
          <a:blip r:embed="rId3"/>
          <a:stretch>
            <a:fillRect/>
          </a:stretch>
        </p:blipFill>
        <p:spPr>
          <a:xfrm>
            <a:off x="441157" y="555879"/>
            <a:ext cx="11309686" cy="4168769"/>
          </a:xfrm>
          <a:prstGeom prst="rect">
            <a:avLst/>
          </a:prstGeom>
        </p:spPr>
      </p:pic>
    </p:spTree>
    <p:extLst>
      <p:ext uri="{BB962C8B-B14F-4D97-AF65-F5344CB8AC3E}">
        <p14:creationId xmlns:p14="http://schemas.microsoft.com/office/powerpoint/2010/main" val="1721841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6" name="Rectangle 195">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97" name="Rectangle 196">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98" name="Rectangle 197">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99" name="Rectangle 198">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49007" y="1206059"/>
            <a:ext cx="7011413" cy="1013800"/>
          </a:xfrm>
        </p:spPr>
        <p:txBody>
          <a:bodyPr vert="horz" lIns="91440" tIns="45720" rIns="91440" bIns="45720" rtlCol="0" anchor="b">
            <a:normAutofit/>
          </a:bodyPr>
          <a:lstStyle/>
          <a:p>
            <a:r>
              <a:rPr lang="en-US" b="0" kern="1200" cap="all">
                <a:solidFill>
                  <a:srgbClr val="465359"/>
                </a:solidFill>
                <a:latin typeface="+mj-lt"/>
                <a:ea typeface="+mj-ea"/>
                <a:cs typeface="+mj-cs"/>
              </a:rPr>
              <a:t>INTRODUCTION</a:t>
            </a:r>
            <a:r>
              <a:rPr lang="en-US">
                <a:solidFill>
                  <a:srgbClr val="465359"/>
                </a:solidFill>
              </a:rPr>
              <a:t> &amp; PROBLEM</a:t>
            </a:r>
            <a:endParaRPr lang="en-US">
              <a:solidFill>
                <a:srgbClr val="404040"/>
              </a:solidFill>
            </a:endParaRPr>
          </a:p>
        </p:txBody>
      </p:sp>
      <p:sp>
        <p:nvSpPr>
          <p:cNvPr id="200" name="Rectangle 19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1" name="Rectangle 200">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2" name="Rectangle 201">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449005" y="1982565"/>
            <a:ext cx="7183477" cy="4871750"/>
          </a:xfrm>
        </p:spPr>
        <p:txBody>
          <a:bodyPr vert="horz" lIns="91440" tIns="45720" rIns="91440" bIns="45720" rtlCol="0" anchor="ctr">
            <a:noAutofit/>
          </a:bodyPr>
          <a:lstStyle/>
          <a:p>
            <a:pPr>
              <a:lnSpc>
                <a:spcPct val="90000"/>
              </a:lnSpc>
              <a:buChar char=""/>
            </a:pPr>
            <a:endParaRPr lang="en-US" sz="1400" b="1">
              <a:solidFill>
                <a:srgbClr val="465359"/>
              </a:solidFill>
            </a:endParaRPr>
          </a:p>
          <a:p>
            <a:pPr>
              <a:lnSpc>
                <a:spcPct val="90000"/>
              </a:lnSpc>
            </a:pPr>
            <a:r>
              <a:rPr lang="en-US">
                <a:solidFill>
                  <a:srgbClr val="465359"/>
                </a:solidFill>
              </a:rPr>
              <a:t>Postpartum depression is a common and significant condition, but is under-recognized in maternity wards. The problem occurs during postpartum hospitalization, a critical phase when there is an opportunity for early detection, but in practice, limited or no emotional assessment is performed.</a:t>
            </a:r>
            <a:endParaRPr lang="en-US" b="1">
              <a:solidFill>
                <a:srgbClr val="465359"/>
              </a:solidFill>
            </a:endParaRPr>
          </a:p>
          <a:p>
            <a:pPr>
              <a:lnSpc>
                <a:spcPct val="90000"/>
              </a:lnSpc>
            </a:pPr>
            <a:r>
              <a:rPr lang="en-US">
                <a:solidFill>
                  <a:srgbClr val="465359"/>
                </a:solidFill>
              </a:rPr>
              <a:t>The main victims are the mothers who are not diagnosed and referred for treatment in time, as well as the patient's family. The medical staff and the system also suffer from overload, lack of tools for detecting risk, and missed significant diagnoses.</a:t>
            </a:r>
          </a:p>
          <a:p>
            <a:pPr>
              <a:lnSpc>
                <a:spcPct val="90000"/>
              </a:lnSpc>
            </a:pPr>
            <a:endParaRPr lang="en-US"/>
          </a:p>
          <a:p>
            <a:pPr>
              <a:lnSpc>
                <a:spcPct val="90000"/>
              </a:lnSpc>
              <a:buChar char=""/>
            </a:pPr>
            <a:endParaRPr lang="en-US"/>
          </a:p>
          <a:p>
            <a:pPr>
              <a:lnSpc>
                <a:spcPct val="90000"/>
              </a:lnSpc>
              <a:buFont typeface="Wingdings 2" panose="05020102010507070707" pitchFamily="18" charset="2"/>
              <a:buChar char=""/>
            </a:pPr>
            <a:endParaRPr lang="en-US" sz="1400"/>
          </a:p>
          <a:p>
            <a:pPr>
              <a:lnSpc>
                <a:spcPct val="90000"/>
              </a:lnSpc>
              <a:buFont typeface="Wingdings 2" panose="05020102010507070707" pitchFamily="18" charset="2"/>
              <a:buChar char=""/>
            </a:pPr>
            <a:endParaRPr lang="en-US" sz="1400"/>
          </a:p>
        </p:txBody>
      </p:sp>
      <p:pic>
        <p:nvPicPr>
          <p:cNvPr id="7" name="Picture 6" descr="A person holding a baby&#10;&#10;AI-generated content may be incorrect.">
            <a:extLst>
              <a:ext uri="{FF2B5EF4-FFF2-40B4-BE49-F238E27FC236}">
                <a16:creationId xmlns:a16="http://schemas.microsoft.com/office/drawing/2014/main" id="{0A37ED33-8F23-3295-A676-67284D7712EB}"/>
              </a:ext>
            </a:extLst>
          </p:cNvPr>
          <p:cNvPicPr>
            <a:picLocks noChangeAspect="1"/>
          </p:cNvPicPr>
          <p:nvPr/>
        </p:nvPicPr>
        <p:blipFill>
          <a:blip r:embed="rId3"/>
          <a:srcRect l="3917" r="3" b="3"/>
          <a:stretch>
            <a:fillRect/>
          </a:stretch>
        </p:blipFill>
        <p:spPr>
          <a:xfrm>
            <a:off x="8042147" y="601201"/>
            <a:ext cx="3703320" cy="5774200"/>
          </a:xfrm>
          <a:prstGeom prst="rect">
            <a:avLst/>
          </a:prstGeom>
        </p:spPr>
      </p:pic>
    </p:spTree>
    <p:extLst>
      <p:ext uri="{BB962C8B-B14F-4D97-AF65-F5344CB8AC3E}">
        <p14:creationId xmlns:p14="http://schemas.microsoft.com/office/powerpoint/2010/main" val="1605306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18A4-5020-A570-BAAC-71C22849B320}"/>
              </a:ext>
            </a:extLst>
          </p:cNvPr>
          <p:cNvSpPr>
            <a:spLocks noGrp="1"/>
          </p:cNvSpPr>
          <p:nvPr>
            <p:ph type="title"/>
          </p:nvPr>
        </p:nvSpPr>
        <p:spPr/>
        <p:txBody>
          <a:bodyPr/>
          <a:lstStyle/>
          <a:p>
            <a:r>
              <a:rPr lang="en-US">
                <a:solidFill>
                  <a:srgbClr val="465359"/>
                </a:solidFill>
              </a:rPr>
              <a:t>INTRODUCTION &amp; </a:t>
            </a:r>
            <a:br>
              <a:rPr lang="en-US">
                <a:solidFill>
                  <a:srgbClr val="465359"/>
                </a:solidFill>
              </a:rPr>
            </a:br>
            <a:r>
              <a:rPr lang="en-US">
                <a:solidFill>
                  <a:srgbClr val="465359"/>
                </a:solidFill>
              </a:rPr>
              <a:t>PROBLEM</a:t>
            </a:r>
          </a:p>
        </p:txBody>
      </p:sp>
      <p:pic>
        <p:nvPicPr>
          <p:cNvPr id="16" name="Picture Placeholder 15" descr="A group of surgeons wearing surgical caps and masks">
            <a:extLst>
              <a:ext uri="{FF2B5EF4-FFF2-40B4-BE49-F238E27FC236}">
                <a16:creationId xmlns:a16="http://schemas.microsoft.com/office/drawing/2014/main" id="{6EFD6230-A50E-3A63-7B72-59A8449CAEE2}"/>
              </a:ext>
            </a:extLst>
          </p:cNvPr>
          <p:cNvPicPr>
            <a:picLocks noGrp="1" noChangeAspect="1"/>
          </p:cNvPicPr>
          <p:nvPr>
            <p:ph type="pic" sz="quarter" idx="19"/>
          </p:nvPr>
        </p:nvPicPr>
        <p:blipFill rotWithShape="1">
          <a:blip r:embed="rId3"/>
          <a:srcRect t="35757" b="35757"/>
          <a:stretch/>
        </p:blipFill>
        <p:spPr>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 name="Content Placeholder 9">
            <a:extLst>
              <a:ext uri="{FF2B5EF4-FFF2-40B4-BE49-F238E27FC236}">
                <a16:creationId xmlns:a16="http://schemas.microsoft.com/office/drawing/2014/main" id="{C9475E86-FFB0-87BC-084C-C728916152B0}"/>
              </a:ext>
            </a:extLst>
          </p:cNvPr>
          <p:cNvSpPr>
            <a:spLocks noGrp="1"/>
          </p:cNvSpPr>
          <p:nvPr>
            <p:ph sz="quarter" idx="4"/>
          </p:nvPr>
        </p:nvSpPr>
        <p:spPr>
          <a:xfrm>
            <a:off x="4305827" y="3148478"/>
            <a:ext cx="7418813" cy="3440485"/>
          </a:xfrm>
        </p:spPr>
        <p:txBody>
          <a:bodyPr vert="horz" lIns="91440" tIns="45720" rIns="91440" bIns="45720" rtlCol="0" anchor="b" anchorCtr="0">
            <a:normAutofit/>
          </a:bodyPr>
          <a:lstStyle/>
          <a:p>
            <a:pPr marL="0" indent="0">
              <a:lnSpc>
                <a:spcPct val="90000"/>
              </a:lnSpc>
              <a:buNone/>
            </a:pPr>
            <a:r>
              <a:rPr lang="en-US">
                <a:solidFill>
                  <a:srgbClr val="465359"/>
                </a:solidFill>
                <a:ea typeface="+mn-lt"/>
                <a:cs typeface="+mn-lt"/>
              </a:rPr>
              <a:t>The problem is significant due to the burden on the staff, lack of time for in-depth conversations, and the absence of a system that integrates medical and emotional data in real time, which leads to a deterioration in the quality of care, the experience of the mother, and a </a:t>
            </a:r>
            <a:r>
              <a:rPr lang="en-US">
                <a:solidFill>
                  <a:srgbClr val="465359"/>
                </a:solidFill>
              </a:rPr>
              <a:t>health</a:t>
            </a:r>
            <a:r>
              <a:rPr lang="en-US">
                <a:solidFill>
                  <a:srgbClr val="465359"/>
                </a:solidFill>
                <a:ea typeface="+mn-lt"/>
                <a:cs typeface="+mn-lt"/>
              </a:rPr>
              <a:t> risk in the short and long term.</a:t>
            </a:r>
            <a:endParaRPr lang="en-US">
              <a:solidFill>
                <a:srgbClr val="465359"/>
              </a:solidFill>
            </a:endParaRPr>
          </a:p>
          <a:p>
            <a:pPr marL="283210" indent="-283210">
              <a:lnSpc>
                <a:spcPct val="90000"/>
              </a:lnSpc>
              <a:buFont typeface="Wingdings 2,Sans-Serif"/>
              <a:buChar char=""/>
            </a:pPr>
            <a:endParaRPr lang="en-US">
              <a:solidFill>
                <a:srgbClr val="000000"/>
              </a:solidFill>
              <a:ea typeface="+mn-lt"/>
              <a:cs typeface="+mn-lt"/>
            </a:endParaRPr>
          </a:p>
          <a:p>
            <a:pPr marL="283210" indent="-283210">
              <a:lnSpc>
                <a:spcPct val="90000"/>
              </a:lnSpc>
              <a:buFont typeface="Wingdings 2,Sans-Serif"/>
              <a:buChar char=""/>
            </a:pPr>
            <a:endParaRPr lang="en-US" sz="1400">
              <a:solidFill>
                <a:srgbClr val="000000"/>
              </a:solidFill>
              <a:ea typeface="+mn-lt"/>
              <a:cs typeface="+mn-lt"/>
            </a:endParaRPr>
          </a:p>
          <a:p>
            <a:pPr marL="0" indent="0">
              <a:buNone/>
            </a:pPr>
            <a:endParaRPr lang="en-US">
              <a:solidFill>
                <a:srgbClr val="404040"/>
              </a:solidFill>
              <a:ea typeface="+mn-lt"/>
              <a:cs typeface="+mn-lt"/>
            </a:endParaRPr>
          </a:p>
        </p:txBody>
      </p:sp>
    </p:spTree>
    <p:extLst>
      <p:ext uri="{BB962C8B-B14F-4D97-AF65-F5344CB8AC3E}">
        <p14:creationId xmlns:p14="http://schemas.microsoft.com/office/powerpoint/2010/main" val="3695820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D715DBBC-70C2-E94B-9B03-12910F0B5438}"/>
              </a:ext>
            </a:extLst>
          </p:cNvPr>
          <p:cNvSpPr>
            <a:spLocks noGrp="1"/>
          </p:cNvSpPr>
          <p:nvPr>
            <p:ph type="ctrTitle"/>
          </p:nvPr>
        </p:nvSpPr>
        <p:spPr/>
        <p:txBody>
          <a:bodyPr/>
          <a:lstStyle/>
          <a:p>
            <a:r>
              <a:rPr lang="en-US">
                <a:solidFill>
                  <a:srgbClr val="465359"/>
                </a:solidFill>
              </a:rPr>
              <a:t>Solution Overview</a:t>
            </a:r>
          </a:p>
        </p:txBody>
      </p:sp>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6548611" y="2542458"/>
            <a:ext cx="5186188" cy="3881455"/>
          </a:xfrm>
        </p:spPr>
        <p:txBody>
          <a:bodyPr>
            <a:normAutofit/>
          </a:bodyPr>
          <a:lstStyle/>
          <a:p>
            <a:pPr marL="0" indent="0">
              <a:buNone/>
            </a:pPr>
            <a:endParaRPr lang="en-US" sz="1800">
              <a:solidFill>
                <a:schemeClr val="tx1"/>
              </a:solidFill>
            </a:endParaRPr>
          </a:p>
          <a:p>
            <a:pPr marL="305435" indent="-305435"/>
            <a:endParaRPr lang="en-US"/>
          </a:p>
        </p:txBody>
      </p:sp>
      <p:sp>
        <p:nvSpPr>
          <p:cNvPr id="4" name="Content Placeholder 7">
            <a:extLst>
              <a:ext uri="{FF2B5EF4-FFF2-40B4-BE49-F238E27FC236}">
                <a16:creationId xmlns:a16="http://schemas.microsoft.com/office/drawing/2014/main" id="{6C868862-7425-60E5-A745-B2DA318E4ABE}"/>
              </a:ext>
            </a:extLst>
          </p:cNvPr>
          <p:cNvSpPr txBox="1">
            <a:spLocks/>
          </p:cNvSpPr>
          <p:nvPr/>
        </p:nvSpPr>
        <p:spPr>
          <a:xfrm>
            <a:off x="6104165" y="2318184"/>
            <a:ext cx="5181600" cy="3510898"/>
          </a:xfrm>
          <a:prstGeom prst="rect">
            <a:avLst/>
          </a:prstGeom>
        </p:spPr>
        <p:txBody>
          <a:bodyPr lIns="91440" tIns="45720" rIns="91440" bIns="45720" anchor="t"/>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0"/>
              </a:spcBef>
              <a:spcAft>
                <a:spcPts val="0"/>
              </a:spcAft>
              <a:buNone/>
            </a:pPr>
            <a:r>
              <a:rPr lang="en-US">
                <a:solidFill>
                  <a:srgbClr val="465359"/>
                </a:solidFill>
                <a:ea typeface="+mn-lt"/>
                <a:cs typeface="+mn-lt"/>
              </a:rPr>
              <a:t>In this project, we developed an AI-powered decision-support system that combines clinical and psychosocial data, explainable machine learning and conversational EPDS chatbot. </a:t>
            </a:r>
          </a:p>
          <a:p>
            <a:pPr marL="305435" indent="-305435">
              <a:spcBef>
                <a:spcPts val="0"/>
              </a:spcBef>
              <a:spcAft>
                <a:spcPts val="0"/>
              </a:spcAft>
            </a:pPr>
            <a:endParaRPr lang="en-US">
              <a:solidFill>
                <a:srgbClr val="465359"/>
              </a:solidFill>
            </a:endParaRPr>
          </a:p>
          <a:p>
            <a:pPr marL="0" indent="0">
              <a:spcBef>
                <a:spcPts val="0"/>
              </a:spcBef>
              <a:spcAft>
                <a:spcPts val="0"/>
              </a:spcAft>
              <a:buNone/>
            </a:pPr>
            <a:r>
              <a:rPr lang="en-US">
                <a:solidFill>
                  <a:srgbClr val="465359"/>
                </a:solidFill>
                <a:ea typeface="+mn-lt"/>
                <a:cs typeface="+mn-lt"/>
              </a:rPr>
              <a:t>Target audience:</a:t>
            </a:r>
            <a:endParaRPr lang="en">
              <a:solidFill>
                <a:srgbClr val="465359"/>
              </a:solidFill>
              <a:ea typeface="+mn-lt"/>
              <a:cs typeface="+mn-lt"/>
            </a:endParaRPr>
          </a:p>
          <a:p>
            <a:pPr marL="305435" indent="-305435">
              <a:spcBef>
                <a:spcPts val="0"/>
              </a:spcBef>
              <a:spcAft>
                <a:spcPts val="0"/>
              </a:spcAft>
            </a:pPr>
            <a:r>
              <a:rPr lang="en-US">
                <a:solidFill>
                  <a:srgbClr val="465359"/>
                </a:solidFill>
                <a:ea typeface="+mn-lt"/>
                <a:cs typeface="+mn-lt"/>
              </a:rPr>
              <a:t>Main user: Medical staff in the maternity ward,  community gynecologists and family doctors </a:t>
            </a:r>
            <a:endParaRPr lang="en">
              <a:solidFill>
                <a:srgbClr val="465359"/>
              </a:solidFill>
              <a:ea typeface="+mn-lt"/>
              <a:cs typeface="+mn-lt"/>
            </a:endParaRPr>
          </a:p>
          <a:p>
            <a:pPr marL="305435" indent="-305435">
              <a:spcBef>
                <a:spcPts val="0"/>
              </a:spcBef>
              <a:spcAft>
                <a:spcPts val="0"/>
              </a:spcAft>
            </a:pPr>
            <a:r>
              <a:rPr lang="en-US">
                <a:solidFill>
                  <a:srgbClr val="465359"/>
                </a:solidFill>
                <a:ea typeface="+mn-lt"/>
                <a:cs typeface="+mn-lt"/>
              </a:rPr>
              <a:t>Secondary user: The woman in labor. </a:t>
            </a:r>
            <a:endParaRPr lang="en">
              <a:solidFill>
                <a:srgbClr val="000000"/>
              </a:solidFill>
              <a:ea typeface="+mn-lt"/>
              <a:cs typeface="+mn-lt"/>
            </a:endParaRPr>
          </a:p>
          <a:p>
            <a:pPr marL="305435" indent="-305435">
              <a:spcBef>
                <a:spcPts val="0"/>
              </a:spcBef>
              <a:spcAft>
                <a:spcPts val="0"/>
              </a:spcAft>
            </a:pPr>
            <a:endParaRPr lang="en">
              <a:solidFill>
                <a:srgbClr val="000000"/>
              </a:solidFill>
              <a:ea typeface="+mn-lt"/>
              <a:cs typeface="+mn-lt"/>
            </a:endParaRPr>
          </a:p>
          <a:p>
            <a:pPr marL="305435" indent="-305435"/>
            <a:endParaRPr lang="en-US"/>
          </a:p>
        </p:txBody>
      </p:sp>
      <p:sp>
        <p:nvSpPr>
          <p:cNvPr id="5" name="TextBox 4">
            <a:extLst>
              <a:ext uri="{FF2B5EF4-FFF2-40B4-BE49-F238E27FC236}">
                <a16:creationId xmlns:a16="http://schemas.microsoft.com/office/drawing/2014/main" id="{05ACAC71-B24E-45B1-87D1-8A585658BC0B}"/>
              </a:ext>
            </a:extLst>
          </p:cNvPr>
          <p:cNvSpPr txBox="1"/>
          <p:nvPr/>
        </p:nvSpPr>
        <p:spPr>
          <a:xfrm>
            <a:off x="6096000" y="5225143"/>
            <a:ext cx="60960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pPr algn="ctr"/>
            <a:endParaRPr lang="en-US"/>
          </a:p>
        </p:txBody>
      </p:sp>
      <p:sp>
        <p:nvSpPr>
          <p:cNvPr id="7" name="TextBox 6">
            <a:extLst>
              <a:ext uri="{FF2B5EF4-FFF2-40B4-BE49-F238E27FC236}">
                <a16:creationId xmlns:a16="http://schemas.microsoft.com/office/drawing/2014/main" id="{34D6603B-0EBF-329B-B0DF-A19EDEAF668A}"/>
              </a:ext>
            </a:extLst>
          </p:cNvPr>
          <p:cNvSpPr txBox="1"/>
          <p:nvPr/>
        </p:nvSpPr>
        <p:spPr>
          <a:xfrm>
            <a:off x="6098195" y="5223387"/>
            <a:ext cx="60960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aseline="0">
                <a:solidFill>
                  <a:srgbClr val="465359"/>
                </a:solidFill>
                <a:latin typeface="Gill Sans MT"/>
              </a:rPr>
              <a:t>It is important to emphasize – this is not a diagnostic system, but a tool that assists in the early identification of risk, to enable timely referral and support!</a:t>
            </a:r>
            <a:endParaRPr lang="en-US">
              <a:solidFill>
                <a:srgbClr val="465359"/>
              </a:solidFill>
            </a:endParaRPr>
          </a:p>
          <a:p>
            <a:pPr algn="ctr"/>
            <a:endParaRPr lang="en-US"/>
          </a:p>
        </p:txBody>
      </p:sp>
      <p:pic>
        <p:nvPicPr>
          <p:cNvPr id="10" name="Picture Placeholder 9" descr="A person holding a baby&#10;&#10;AI-generated content may be incorrect.">
            <a:extLst>
              <a:ext uri="{FF2B5EF4-FFF2-40B4-BE49-F238E27FC236}">
                <a16:creationId xmlns:a16="http://schemas.microsoft.com/office/drawing/2014/main" id="{64C279BB-E0ED-846B-1DDB-B9B072FF7C87}"/>
              </a:ext>
            </a:extLst>
          </p:cNvPr>
          <p:cNvPicPr>
            <a:picLocks noGrp="1" noChangeAspect="1"/>
          </p:cNvPicPr>
          <p:nvPr>
            <p:ph type="pic" sz="quarter" idx="13"/>
          </p:nvPr>
        </p:nvPicPr>
        <p:blipFill>
          <a:blip r:embed="rId3"/>
          <a:srcRect l="19554" r="19554"/>
          <a:stretch/>
        </p:blipFill>
        <p:spPr>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54442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21220-DA99-3B09-F6C2-96BF5AB6B717}"/>
              </a:ext>
            </a:extLst>
          </p:cNvPr>
          <p:cNvSpPr>
            <a:spLocks noGrp="1"/>
          </p:cNvSpPr>
          <p:nvPr>
            <p:ph type="ctrTitle"/>
          </p:nvPr>
        </p:nvSpPr>
        <p:spPr>
          <a:xfrm>
            <a:off x="442381" y="741363"/>
            <a:ext cx="7543869" cy="1286219"/>
          </a:xfrm>
        </p:spPr>
        <p:txBody>
          <a:bodyPr/>
          <a:lstStyle/>
          <a:p>
            <a:br>
              <a:rPr lang="en-US"/>
            </a:br>
            <a:r>
              <a:rPr lang="en-US">
                <a:solidFill>
                  <a:srgbClr val="465359"/>
                </a:solidFill>
                <a:highlight>
                  <a:srgbClr val="F8F9FA"/>
                </a:highlight>
                <a:latin typeface="Gill Sans MT"/>
                <a:cs typeface="Arial"/>
              </a:rPr>
              <a:t>Main system actions</a:t>
            </a:r>
            <a:endParaRPr lang="en-US">
              <a:solidFill>
                <a:srgbClr val="465359"/>
              </a:solidFill>
              <a:latin typeface="Gill Sans MT"/>
              <a:cs typeface="Arial"/>
            </a:endParaRPr>
          </a:p>
        </p:txBody>
      </p:sp>
      <p:sp>
        <p:nvSpPr>
          <p:cNvPr id="4" name="Content Placeholder 3">
            <a:extLst>
              <a:ext uri="{FF2B5EF4-FFF2-40B4-BE49-F238E27FC236}">
                <a16:creationId xmlns:a16="http://schemas.microsoft.com/office/drawing/2014/main" id="{C34F23C9-F17C-0710-3790-C09E22B14FF2}"/>
              </a:ext>
            </a:extLst>
          </p:cNvPr>
          <p:cNvSpPr>
            <a:spLocks noGrp="1"/>
          </p:cNvSpPr>
          <p:nvPr>
            <p:ph idx="1"/>
          </p:nvPr>
        </p:nvSpPr>
        <p:spPr>
          <a:xfrm>
            <a:off x="440322" y="2235200"/>
            <a:ext cx="9817444" cy="4188713"/>
          </a:xfrm>
        </p:spPr>
        <p:txBody>
          <a:bodyPr/>
          <a:lstStyle/>
          <a:p>
            <a:pPr marL="305435" indent="-305435"/>
            <a:r>
              <a:rPr lang="en-US" sz="1800">
                <a:solidFill>
                  <a:srgbClr val="465359"/>
                </a:solidFill>
                <a:ea typeface="+mn-lt"/>
                <a:cs typeface="+mn-lt"/>
              </a:rPr>
              <a:t>Calculating a personal risk score for postpartum depression</a:t>
            </a:r>
            <a:endParaRPr lang="en-US" sz="1800">
              <a:solidFill>
                <a:srgbClr val="465359"/>
              </a:solidFill>
            </a:endParaRPr>
          </a:p>
          <a:p>
            <a:pPr marL="305435" indent="-305435"/>
            <a:r>
              <a:rPr lang="en-US" sz="1800">
                <a:solidFill>
                  <a:srgbClr val="465359"/>
                </a:solidFill>
                <a:ea typeface="+mn-lt"/>
                <a:cs typeface="+mn-lt"/>
              </a:rPr>
              <a:t>Adjusting questions according to risk level (for further development)</a:t>
            </a:r>
            <a:endParaRPr lang="en-US" sz="1800">
              <a:solidFill>
                <a:srgbClr val="465359"/>
              </a:solidFill>
            </a:endParaRPr>
          </a:p>
          <a:p>
            <a:pPr marL="305435" indent="-305435"/>
            <a:r>
              <a:rPr lang="en-US" sz="1800">
                <a:solidFill>
                  <a:srgbClr val="465359"/>
                </a:solidFill>
                <a:ea typeface="+mn-lt"/>
                <a:cs typeface="+mn-lt"/>
              </a:rPr>
              <a:t>Data integration with EPDS, clinical, psychosocial and emotional information</a:t>
            </a:r>
            <a:endParaRPr lang="en-US" sz="1800">
              <a:solidFill>
                <a:srgbClr val="465359"/>
              </a:solidFill>
            </a:endParaRPr>
          </a:p>
          <a:p>
            <a:pPr marL="305435" indent="-305435"/>
            <a:r>
              <a:rPr lang="en-US" sz="1800">
                <a:solidFill>
                  <a:srgbClr val="465359"/>
                </a:solidFill>
                <a:ea typeface="+mn-lt"/>
                <a:cs typeface="+mn-lt"/>
              </a:rPr>
              <a:t>Prioritizing mothers according to risk level (for further development)</a:t>
            </a:r>
            <a:endParaRPr lang="en-US" sz="1800">
              <a:solidFill>
                <a:srgbClr val="465359"/>
              </a:solidFill>
            </a:endParaRPr>
          </a:p>
          <a:p>
            <a:pPr marL="305435" indent="-305435"/>
            <a:r>
              <a:rPr lang="en-US" sz="1800">
                <a:solidFill>
                  <a:srgbClr val="465359"/>
                </a:solidFill>
                <a:ea typeface="+mn-lt"/>
                <a:cs typeface="+mn-lt"/>
              </a:rPr>
              <a:t>Generating alerts and recommendations for the department staff</a:t>
            </a:r>
            <a:endParaRPr lang="en-US" sz="1800">
              <a:solidFill>
                <a:srgbClr val="465359"/>
              </a:solidFill>
            </a:endParaRPr>
          </a:p>
          <a:p>
            <a:pPr marL="305435" indent="-305435"/>
            <a:r>
              <a:rPr lang="en-US" sz="1800">
                <a:solidFill>
                  <a:srgbClr val="465359"/>
                </a:solidFill>
                <a:ea typeface="+mn-lt"/>
                <a:cs typeface="+mn-lt"/>
              </a:rPr>
              <a:t>Creating an update interface for the family doctor and the gynecologist in the community after discharge for the purpose of continuity of care and follow-up (for further development)</a:t>
            </a:r>
          </a:p>
        </p:txBody>
      </p:sp>
    </p:spTree>
    <p:extLst>
      <p:ext uri="{BB962C8B-B14F-4D97-AF65-F5344CB8AC3E}">
        <p14:creationId xmlns:p14="http://schemas.microsoft.com/office/powerpoint/2010/main" val="3283069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1C992-6919-CA9C-E5C7-BA3D28B0FE92}"/>
              </a:ext>
            </a:extLst>
          </p:cNvPr>
          <p:cNvSpPr>
            <a:spLocks noGrp="1"/>
          </p:cNvSpPr>
          <p:nvPr>
            <p:ph type="ctrTitle"/>
          </p:nvPr>
        </p:nvSpPr>
        <p:spPr/>
        <p:txBody>
          <a:bodyPr/>
          <a:lstStyle/>
          <a:p>
            <a:r>
              <a:rPr lang="en-US">
                <a:solidFill>
                  <a:srgbClr val="465359"/>
                </a:solidFill>
                <a:ea typeface="+mj-lt"/>
                <a:cs typeface="+mj-lt"/>
              </a:rPr>
              <a:t>Desired result</a:t>
            </a:r>
            <a:endParaRPr lang="en-US">
              <a:solidFill>
                <a:srgbClr val="465359"/>
              </a:solidFill>
            </a:endParaRPr>
          </a:p>
        </p:txBody>
      </p:sp>
      <p:pic>
        <p:nvPicPr>
          <p:cNvPr id="5" name="Picture Placeholder 4" descr="A person holding a baby and a doctor&#10;&#10;AI-generated content may be incorrect.">
            <a:extLst>
              <a:ext uri="{FF2B5EF4-FFF2-40B4-BE49-F238E27FC236}">
                <a16:creationId xmlns:a16="http://schemas.microsoft.com/office/drawing/2014/main" id="{E1D4177A-8EDB-B28C-8AD5-0DFFF98B4AEE}"/>
              </a:ext>
            </a:extLst>
          </p:cNvPr>
          <p:cNvPicPr>
            <a:picLocks noGrp="1" noChangeAspect="1"/>
          </p:cNvPicPr>
          <p:nvPr>
            <p:ph type="pic" sz="quarter" idx="13"/>
          </p:nvPr>
        </p:nvPicPr>
        <p:blipFill>
          <a:blip r:embed="rId2"/>
          <a:srcRect t="13505" b="13505"/>
          <a:stretch/>
        </p:blipFill>
        <p:spPr>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Content Placeholder 3">
            <a:extLst>
              <a:ext uri="{FF2B5EF4-FFF2-40B4-BE49-F238E27FC236}">
                <a16:creationId xmlns:a16="http://schemas.microsoft.com/office/drawing/2014/main" id="{8D18D54A-C4BA-3AD6-A46A-BE5F0DD7BD7B}"/>
              </a:ext>
            </a:extLst>
          </p:cNvPr>
          <p:cNvSpPr>
            <a:spLocks noGrp="1"/>
          </p:cNvSpPr>
          <p:nvPr>
            <p:ph idx="1"/>
          </p:nvPr>
        </p:nvSpPr>
        <p:spPr/>
        <p:txBody>
          <a:bodyPr>
            <a:normAutofit/>
          </a:bodyPr>
          <a:lstStyle/>
          <a:p>
            <a:pPr marL="0" indent="0">
              <a:buNone/>
            </a:pPr>
            <a:r>
              <a:rPr lang="en-US">
                <a:solidFill>
                  <a:srgbClr val="465359"/>
                </a:solidFill>
                <a:ea typeface="+mn-lt"/>
                <a:cs typeface="+mn-lt"/>
              </a:rPr>
              <a:t>Early identification of mothers at risk, timely intervention during hospitalization, and ensuring continuity of care even after discharge to an outpatient setting.</a:t>
            </a:r>
            <a:endParaRPr lang="en-US">
              <a:solidFill>
                <a:srgbClr val="465359"/>
              </a:solidFill>
            </a:endParaRPr>
          </a:p>
        </p:txBody>
      </p:sp>
    </p:spTree>
    <p:extLst>
      <p:ext uri="{BB962C8B-B14F-4D97-AF65-F5344CB8AC3E}">
        <p14:creationId xmlns:p14="http://schemas.microsoft.com/office/powerpoint/2010/main" val="1670972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6A93E959-E68D-08C8-9C1E-5A318B3EF272}"/>
              </a:ext>
            </a:extLst>
          </p:cNvPr>
          <p:cNvSpPr>
            <a:spLocks noGrp="1"/>
          </p:cNvSpPr>
          <p:nvPr>
            <p:ph type="title"/>
          </p:nvPr>
        </p:nvSpPr>
        <p:spPr/>
        <p:txBody>
          <a:bodyPr/>
          <a:lstStyle/>
          <a:p>
            <a:r>
              <a:rPr lang="en-US">
                <a:solidFill>
                  <a:srgbClr val="465359"/>
                </a:solidFill>
              </a:rPr>
              <a:t>Project Overview</a:t>
            </a:r>
          </a:p>
        </p:txBody>
      </p:sp>
      <p:sp>
        <p:nvSpPr>
          <p:cNvPr id="24" name="Content Placeholder 23">
            <a:extLst>
              <a:ext uri="{FF2B5EF4-FFF2-40B4-BE49-F238E27FC236}">
                <a16:creationId xmlns:a16="http://schemas.microsoft.com/office/drawing/2014/main" id="{4C1675C6-9CE1-3D87-365F-B3DB1F59CE68}"/>
              </a:ext>
            </a:extLst>
          </p:cNvPr>
          <p:cNvSpPr>
            <a:spLocks noGrp="1"/>
          </p:cNvSpPr>
          <p:nvPr>
            <p:ph sz="half" idx="1"/>
          </p:nvPr>
        </p:nvSpPr>
        <p:spPr>
          <a:xfrm>
            <a:off x="444910" y="1974973"/>
            <a:ext cx="11282188" cy="3992880"/>
          </a:xfrm>
        </p:spPr>
        <p:txBody>
          <a:bodyPr>
            <a:normAutofit/>
          </a:bodyPr>
          <a:lstStyle/>
          <a:p>
            <a:r>
              <a:rPr lang="en-US">
                <a:solidFill>
                  <a:srgbClr val="465359"/>
                </a:solidFill>
                <a:ea typeface="+mn-lt"/>
                <a:cs typeface="+mn-lt"/>
              </a:rPr>
              <a:t>This project is an AI-powered Postpartum Depression (PPD) Risk Prediction System that combines:</a:t>
            </a:r>
            <a:endParaRPr lang="en-US">
              <a:solidFill>
                <a:srgbClr val="465359"/>
              </a:solidFill>
            </a:endParaRPr>
          </a:p>
          <a:p>
            <a:r>
              <a:rPr lang="en-US">
                <a:solidFill>
                  <a:srgbClr val="465359"/>
                </a:solidFill>
                <a:ea typeface="+mn-lt"/>
                <a:cs typeface="+mn-lt"/>
              </a:rPr>
              <a:t>- Machine Learning Models (</a:t>
            </a:r>
            <a:r>
              <a:rPr lang="en-US" err="1">
                <a:solidFill>
                  <a:srgbClr val="465359"/>
                </a:solidFill>
                <a:ea typeface="+mn-lt"/>
                <a:cs typeface="+mn-lt"/>
              </a:rPr>
              <a:t>XGBoost</a:t>
            </a:r>
            <a:r>
              <a:rPr lang="en-US">
                <a:solidFill>
                  <a:srgbClr val="465359"/>
                </a:solidFill>
                <a:ea typeface="+mn-lt"/>
                <a:cs typeface="+mn-lt"/>
              </a:rPr>
              <a:t> &amp; Random Forest) for accurate risk assessment</a:t>
            </a:r>
            <a:endParaRPr lang="en-US">
              <a:solidFill>
                <a:srgbClr val="465359"/>
              </a:solidFill>
            </a:endParaRPr>
          </a:p>
          <a:p>
            <a:r>
              <a:rPr lang="en-US">
                <a:solidFill>
                  <a:srgbClr val="465359"/>
                </a:solidFill>
                <a:ea typeface="+mn-lt"/>
                <a:cs typeface="+mn-lt"/>
              </a:rPr>
              <a:t>- SHAP Explainable AI for transparent, interpretable predictions</a:t>
            </a:r>
            <a:endParaRPr lang="en-US">
              <a:solidFill>
                <a:srgbClr val="465359"/>
              </a:solidFill>
            </a:endParaRPr>
          </a:p>
          <a:p>
            <a:pPr indent="-342900"/>
            <a:r>
              <a:rPr lang="en-US">
                <a:solidFill>
                  <a:srgbClr val="465359"/>
                </a:solidFill>
                <a:ea typeface="+mn-lt"/>
                <a:cs typeface="+mn-lt"/>
              </a:rPr>
              <a:t>- Algorithm questioning for medical staff (Q&amp;A)</a:t>
            </a:r>
          </a:p>
          <a:p>
            <a:r>
              <a:rPr lang="en-US">
                <a:solidFill>
                  <a:srgbClr val="465359"/>
                </a:solidFill>
                <a:ea typeface="+mn-lt"/>
                <a:cs typeface="+mn-lt"/>
              </a:rPr>
              <a:t>- EPDS Conversational Agent for natural language screening</a:t>
            </a:r>
            <a:endParaRPr lang="en-US">
              <a:solidFill>
                <a:srgbClr val="465359"/>
              </a:solidFill>
            </a:endParaRPr>
          </a:p>
          <a:p>
            <a:r>
              <a:rPr lang="en-US">
                <a:solidFill>
                  <a:srgbClr val="465359"/>
                </a:solidFill>
                <a:ea typeface="+mn-lt"/>
                <a:cs typeface="+mn-lt"/>
              </a:rPr>
              <a:t>- Interactive </a:t>
            </a:r>
            <a:r>
              <a:rPr lang="en-US" err="1">
                <a:solidFill>
                  <a:srgbClr val="465359"/>
                </a:solidFill>
                <a:ea typeface="+mn-lt"/>
                <a:cs typeface="+mn-lt"/>
              </a:rPr>
              <a:t>Gradio</a:t>
            </a:r>
            <a:r>
              <a:rPr lang="en-US">
                <a:solidFill>
                  <a:srgbClr val="465359"/>
                </a:solidFill>
                <a:ea typeface="+mn-lt"/>
                <a:cs typeface="+mn-lt"/>
              </a:rPr>
              <a:t> Interface for easy-to-use clinical assessment tools</a:t>
            </a:r>
            <a:endParaRPr lang="en-US">
              <a:solidFill>
                <a:srgbClr val="465359"/>
              </a:solidFill>
            </a:endParaRPr>
          </a:p>
          <a:p>
            <a:r>
              <a:rPr lang="en-US">
                <a:solidFill>
                  <a:srgbClr val="465359"/>
                </a:solidFill>
                <a:ea typeface="+mn-lt"/>
                <a:cs typeface="+mn-lt"/>
              </a:rPr>
              <a:t>- Domain Knowledge Integration* for medically-informed risk adjustments</a:t>
            </a:r>
            <a:endParaRPr lang="en-US">
              <a:solidFill>
                <a:srgbClr val="465359"/>
              </a:solidFill>
            </a:endParaRPr>
          </a:p>
          <a:p>
            <a:endParaRPr lang="en-US">
              <a:solidFill>
                <a:srgbClr val="465359"/>
              </a:solidFill>
            </a:endParaRPr>
          </a:p>
          <a:p>
            <a:r>
              <a:rPr lang="en-US">
                <a:solidFill>
                  <a:srgbClr val="465359"/>
                </a:solidFill>
                <a:ea typeface="+mn-lt"/>
                <a:cs typeface="+mn-lt"/>
              </a:rPr>
              <a:t>The system helps healthcare professionals and researchers identify women at risk for postpartum depression by analyzing demographic, clinical, psychiatric, and psychosocial factors.</a:t>
            </a:r>
            <a:endParaRPr lang="en-US">
              <a:solidFill>
                <a:srgbClr val="465359"/>
              </a:solidFill>
            </a:endParaRPr>
          </a:p>
          <a:p>
            <a:endParaRPr lang="en-US"/>
          </a:p>
        </p:txBody>
      </p:sp>
    </p:spTree>
    <p:extLst>
      <p:ext uri="{BB962C8B-B14F-4D97-AF65-F5344CB8AC3E}">
        <p14:creationId xmlns:p14="http://schemas.microsoft.com/office/powerpoint/2010/main" val="4259977132"/>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6E679C34-122C-4127-90D9-C271AEE94CE4}">
  <ds:schemaRefs>
    <ds:schemaRef ds:uri="http://schemas.microsoft.com/sharepoint/v3/contenttype/forms"/>
  </ds:schemaRefs>
</ds:datastoreItem>
</file>

<file path=customXml/itemProps2.xml><?xml version="1.0" encoding="utf-8"?>
<ds:datastoreItem xmlns:ds="http://schemas.openxmlformats.org/officeDocument/2006/customXml" ds:itemID="{50437772-7826-4CEE-8E78-517B414A425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C26303C-A89C-422C-9097-BDF7002EFC54}">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DividendVTI</Template>
  <Application>Microsoft Office PowerPoint</Application>
  <PresentationFormat>Widescreen</PresentationFormat>
  <Slides>18</Slides>
  <Notes>10</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DividendVTI</vt:lpstr>
      <vt:lpstr>Postpartum Depression (PPD) Prediction System  (AI-Powered Risk Assessment &amp; Conversational Screening) </vt:lpstr>
      <vt:lpstr>Agenda </vt:lpstr>
      <vt:lpstr>AI-Powered Postpartum Depression Risk Prediction &amp; Conversational Screening</vt:lpstr>
      <vt:lpstr>INTRODUCTION &amp; PROBLEM</vt:lpstr>
      <vt:lpstr>INTRODUCTION &amp;  PROBLEM</vt:lpstr>
      <vt:lpstr>Solution Overview</vt:lpstr>
      <vt:lpstr> Main system actions</vt:lpstr>
      <vt:lpstr>Desired result</vt:lpstr>
      <vt:lpstr>Project Overview</vt:lpstr>
      <vt:lpstr>System Architecture</vt:lpstr>
      <vt:lpstr> Key Features</vt:lpstr>
      <vt:lpstr> Key Features</vt:lpstr>
      <vt:lpstr>Data &amp; Data Processing</vt:lpstr>
      <vt:lpstr>ML Models &amp; AI Agents</vt:lpstr>
      <vt:lpstr> Q&amp;A AGENTS</vt:lpstr>
      <vt:lpstr>Demo &amp; UI</vt:lpstr>
      <vt:lpstr>Future Work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cp:revision>
  <dcterms:created xsi:type="dcterms:W3CDTF">2025-12-28T21:07:14Z</dcterms:created>
  <dcterms:modified xsi:type="dcterms:W3CDTF">2025-12-30T10:16:37Z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